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6" r:id="rId2"/>
    <p:sldId id="269" r:id="rId3"/>
    <p:sldId id="257" r:id="rId4"/>
    <p:sldId id="258" r:id="rId5"/>
    <p:sldId id="259" r:id="rId6"/>
    <p:sldId id="260" r:id="rId7"/>
    <p:sldId id="261" r:id="rId8"/>
    <p:sldId id="262" r:id="rId9"/>
    <p:sldId id="263" r:id="rId10"/>
    <p:sldId id="264" r:id="rId11"/>
    <p:sldId id="265" r:id="rId12"/>
    <p:sldId id="268" r:id="rId13"/>
    <p:sldId id="270" r:id="rId14"/>
    <p:sldId id="273" r:id="rId15"/>
    <p:sldId id="271" r:id="rId16"/>
    <p:sldId id="272" r:id="rId17"/>
    <p:sldId id="274" r:id="rId18"/>
    <p:sldId id="286" r:id="rId19"/>
    <p:sldId id="279" r:id="rId20"/>
    <p:sldId id="285" r:id="rId21"/>
    <p:sldId id="280" r:id="rId22"/>
    <p:sldId id="281" r:id="rId23"/>
    <p:sldId id="284" r:id="rId24"/>
    <p:sldId id="282" r:id="rId25"/>
    <p:sldId id="275" r:id="rId26"/>
    <p:sldId id="287" r:id="rId27"/>
    <p:sldId id="276" r:id="rId28"/>
    <p:sldId id="278" r:id="rId29"/>
  </p:sldIdLst>
  <p:sldSz cx="9144000" cy="6858000" type="screen4x3"/>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84380"/>
    <p:restoredTop sz="94660"/>
  </p:normalViewPr>
  <p:slideViewPr>
    <p:cSldViewPr>
      <p:cViewPr varScale="1">
        <p:scale>
          <a:sx n="66" d="100"/>
          <a:sy n="66" d="100"/>
        </p:scale>
        <p:origin x="-1494"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IQ"/>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IQ"/>
          </a:p>
        </p:txBody>
      </p:sp>
      <p:sp>
        <p:nvSpPr>
          <p:cNvPr id="4" name="عنصر نائب للتاريخ 3"/>
          <p:cNvSpPr>
            <a:spLocks noGrp="1"/>
          </p:cNvSpPr>
          <p:nvPr>
            <p:ph type="dt" sz="half" idx="10"/>
          </p:nvPr>
        </p:nvSpPr>
        <p:spPr/>
        <p:txBody>
          <a:bodyPr/>
          <a:lstStyle/>
          <a:p>
            <a:fld id="{9339A17C-5EEA-488B-86EC-3D048182125E}" type="datetimeFigureOut">
              <a:rPr lang="ar-IQ" smtClean="0"/>
              <a:pPr/>
              <a:t>03/08/1443</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E9609CB1-7F33-4A93-934A-1E611438309B}" type="slidenum">
              <a:rPr lang="ar-IQ" smtClean="0"/>
              <a:pPr/>
              <a:t>‹#›</a:t>
            </a:fld>
            <a:endParaRPr lang="ar-IQ"/>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9339A17C-5EEA-488B-86EC-3D048182125E}" type="datetimeFigureOut">
              <a:rPr lang="ar-IQ" smtClean="0"/>
              <a:pPr/>
              <a:t>03/08/1443</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E9609CB1-7F33-4A93-934A-1E611438309B}" type="slidenum">
              <a:rPr lang="ar-IQ" smtClean="0"/>
              <a:pPr/>
              <a:t>‹#›</a:t>
            </a:fld>
            <a:endParaRPr lang="ar-IQ"/>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9339A17C-5EEA-488B-86EC-3D048182125E}" type="datetimeFigureOut">
              <a:rPr lang="ar-IQ" smtClean="0"/>
              <a:pPr/>
              <a:t>03/08/1443</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E9609CB1-7F33-4A93-934A-1E611438309B}" type="slidenum">
              <a:rPr lang="ar-IQ" smtClean="0"/>
              <a:pPr/>
              <a:t>‹#›</a:t>
            </a:fld>
            <a:endParaRPr lang="ar-IQ"/>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9339A17C-5EEA-488B-86EC-3D048182125E}" type="datetimeFigureOut">
              <a:rPr lang="ar-IQ" smtClean="0"/>
              <a:pPr/>
              <a:t>03/08/1443</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E9609CB1-7F33-4A93-934A-1E611438309B}" type="slidenum">
              <a:rPr lang="ar-IQ" smtClean="0"/>
              <a:pPr/>
              <a:t>‹#›</a:t>
            </a:fld>
            <a:endParaRPr lang="ar-IQ"/>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9339A17C-5EEA-488B-86EC-3D048182125E}" type="datetimeFigureOut">
              <a:rPr lang="ar-IQ" smtClean="0"/>
              <a:pPr/>
              <a:t>03/08/1443</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E9609CB1-7F33-4A93-934A-1E611438309B}" type="slidenum">
              <a:rPr lang="ar-IQ" smtClean="0"/>
              <a:pPr/>
              <a:t>‹#›</a:t>
            </a:fld>
            <a:endParaRPr lang="ar-IQ"/>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تاريخ 4"/>
          <p:cNvSpPr>
            <a:spLocks noGrp="1"/>
          </p:cNvSpPr>
          <p:nvPr>
            <p:ph type="dt" sz="half" idx="10"/>
          </p:nvPr>
        </p:nvSpPr>
        <p:spPr/>
        <p:txBody>
          <a:bodyPr/>
          <a:lstStyle/>
          <a:p>
            <a:fld id="{9339A17C-5EEA-488B-86EC-3D048182125E}" type="datetimeFigureOut">
              <a:rPr lang="ar-IQ" smtClean="0"/>
              <a:pPr/>
              <a:t>03/08/1443</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E9609CB1-7F33-4A93-934A-1E611438309B}" type="slidenum">
              <a:rPr lang="ar-IQ" smtClean="0"/>
              <a:pPr/>
              <a:t>‹#›</a:t>
            </a:fld>
            <a:endParaRPr lang="ar-IQ"/>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7" name="عنصر نائب للتاريخ 6"/>
          <p:cNvSpPr>
            <a:spLocks noGrp="1"/>
          </p:cNvSpPr>
          <p:nvPr>
            <p:ph type="dt" sz="half" idx="10"/>
          </p:nvPr>
        </p:nvSpPr>
        <p:spPr/>
        <p:txBody>
          <a:bodyPr/>
          <a:lstStyle/>
          <a:p>
            <a:fld id="{9339A17C-5EEA-488B-86EC-3D048182125E}" type="datetimeFigureOut">
              <a:rPr lang="ar-IQ" smtClean="0"/>
              <a:pPr/>
              <a:t>03/08/1443</a:t>
            </a:fld>
            <a:endParaRPr lang="ar-IQ"/>
          </a:p>
        </p:txBody>
      </p:sp>
      <p:sp>
        <p:nvSpPr>
          <p:cNvPr id="8" name="عنصر نائب للتذييل 7"/>
          <p:cNvSpPr>
            <a:spLocks noGrp="1"/>
          </p:cNvSpPr>
          <p:nvPr>
            <p:ph type="ftr" sz="quarter" idx="11"/>
          </p:nvPr>
        </p:nvSpPr>
        <p:spPr/>
        <p:txBody>
          <a:bodyPr/>
          <a:lstStyle/>
          <a:p>
            <a:endParaRPr lang="ar-IQ"/>
          </a:p>
        </p:txBody>
      </p:sp>
      <p:sp>
        <p:nvSpPr>
          <p:cNvPr id="9" name="عنصر نائب لرقم الشريحة 8"/>
          <p:cNvSpPr>
            <a:spLocks noGrp="1"/>
          </p:cNvSpPr>
          <p:nvPr>
            <p:ph type="sldNum" sz="quarter" idx="12"/>
          </p:nvPr>
        </p:nvSpPr>
        <p:spPr/>
        <p:txBody>
          <a:bodyPr/>
          <a:lstStyle/>
          <a:p>
            <a:fld id="{E9609CB1-7F33-4A93-934A-1E611438309B}" type="slidenum">
              <a:rPr lang="ar-IQ" smtClean="0"/>
              <a:pPr/>
              <a:t>‹#›</a:t>
            </a:fld>
            <a:endParaRPr lang="ar-IQ"/>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تاريخ 2"/>
          <p:cNvSpPr>
            <a:spLocks noGrp="1"/>
          </p:cNvSpPr>
          <p:nvPr>
            <p:ph type="dt" sz="half" idx="10"/>
          </p:nvPr>
        </p:nvSpPr>
        <p:spPr/>
        <p:txBody>
          <a:bodyPr/>
          <a:lstStyle/>
          <a:p>
            <a:fld id="{9339A17C-5EEA-488B-86EC-3D048182125E}" type="datetimeFigureOut">
              <a:rPr lang="ar-IQ" smtClean="0"/>
              <a:pPr/>
              <a:t>03/08/1443</a:t>
            </a:fld>
            <a:endParaRPr lang="ar-IQ"/>
          </a:p>
        </p:txBody>
      </p:sp>
      <p:sp>
        <p:nvSpPr>
          <p:cNvPr id="4" name="عنصر نائب للتذييل 3"/>
          <p:cNvSpPr>
            <a:spLocks noGrp="1"/>
          </p:cNvSpPr>
          <p:nvPr>
            <p:ph type="ftr" sz="quarter" idx="11"/>
          </p:nvPr>
        </p:nvSpPr>
        <p:spPr/>
        <p:txBody>
          <a:bodyPr/>
          <a:lstStyle/>
          <a:p>
            <a:endParaRPr lang="ar-IQ"/>
          </a:p>
        </p:txBody>
      </p:sp>
      <p:sp>
        <p:nvSpPr>
          <p:cNvPr id="5" name="عنصر نائب لرقم الشريحة 4"/>
          <p:cNvSpPr>
            <a:spLocks noGrp="1"/>
          </p:cNvSpPr>
          <p:nvPr>
            <p:ph type="sldNum" sz="quarter" idx="12"/>
          </p:nvPr>
        </p:nvSpPr>
        <p:spPr/>
        <p:txBody>
          <a:bodyPr/>
          <a:lstStyle/>
          <a:p>
            <a:fld id="{E9609CB1-7F33-4A93-934A-1E611438309B}" type="slidenum">
              <a:rPr lang="ar-IQ" smtClean="0"/>
              <a:pPr/>
              <a:t>‹#›</a:t>
            </a:fld>
            <a:endParaRPr lang="ar-IQ"/>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9339A17C-5EEA-488B-86EC-3D048182125E}" type="datetimeFigureOut">
              <a:rPr lang="ar-IQ" smtClean="0"/>
              <a:pPr/>
              <a:t>03/08/1443</a:t>
            </a:fld>
            <a:endParaRPr lang="ar-IQ"/>
          </a:p>
        </p:txBody>
      </p:sp>
      <p:sp>
        <p:nvSpPr>
          <p:cNvPr id="3" name="عنصر نائب للتذييل 2"/>
          <p:cNvSpPr>
            <a:spLocks noGrp="1"/>
          </p:cNvSpPr>
          <p:nvPr>
            <p:ph type="ftr" sz="quarter" idx="11"/>
          </p:nvPr>
        </p:nvSpPr>
        <p:spPr/>
        <p:txBody>
          <a:bodyPr/>
          <a:lstStyle/>
          <a:p>
            <a:endParaRPr lang="ar-IQ"/>
          </a:p>
        </p:txBody>
      </p:sp>
      <p:sp>
        <p:nvSpPr>
          <p:cNvPr id="4" name="عنصر نائب لرقم الشريحة 3"/>
          <p:cNvSpPr>
            <a:spLocks noGrp="1"/>
          </p:cNvSpPr>
          <p:nvPr>
            <p:ph type="sldNum" sz="quarter" idx="12"/>
          </p:nvPr>
        </p:nvSpPr>
        <p:spPr/>
        <p:txBody>
          <a:bodyPr/>
          <a:lstStyle/>
          <a:p>
            <a:fld id="{E9609CB1-7F33-4A93-934A-1E611438309B}" type="slidenum">
              <a:rPr lang="ar-IQ" smtClean="0"/>
              <a:pPr/>
              <a:t>‹#›</a:t>
            </a:fld>
            <a:endParaRPr lang="ar-IQ"/>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9339A17C-5EEA-488B-86EC-3D048182125E}" type="datetimeFigureOut">
              <a:rPr lang="ar-IQ" smtClean="0"/>
              <a:pPr/>
              <a:t>03/08/1443</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E9609CB1-7F33-4A93-934A-1E611438309B}" type="slidenum">
              <a:rPr lang="ar-IQ" smtClean="0"/>
              <a:pPr/>
              <a:t>‹#›</a:t>
            </a:fld>
            <a:endParaRPr lang="ar-IQ"/>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9339A17C-5EEA-488B-86EC-3D048182125E}" type="datetimeFigureOut">
              <a:rPr lang="ar-IQ" smtClean="0"/>
              <a:pPr/>
              <a:t>03/08/1443</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E9609CB1-7F33-4A93-934A-1E611438309B}" type="slidenum">
              <a:rPr lang="ar-IQ" smtClean="0"/>
              <a:pPr/>
              <a:t>‹#›</a:t>
            </a:fld>
            <a:endParaRPr lang="ar-IQ"/>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9339A17C-5EEA-488B-86EC-3D048182125E}" type="datetimeFigureOut">
              <a:rPr lang="ar-IQ" smtClean="0"/>
              <a:pPr/>
              <a:t>03/08/1443</a:t>
            </a:fld>
            <a:endParaRPr lang="ar-IQ"/>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IQ"/>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E9609CB1-7F33-4A93-934A-1E611438309B}" type="slidenum">
              <a:rPr lang="ar-IQ" smtClean="0"/>
              <a:pPr/>
              <a:t>‹#›</a:t>
            </a:fld>
            <a:endParaRPr lang="ar-IQ"/>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p:txBody>
          <a:bodyPr>
            <a:normAutofit/>
          </a:bodyPr>
          <a:lstStyle/>
          <a:p>
            <a:r>
              <a:rPr lang="en-US" dirty="0" smtClean="0"/>
              <a:t>Local </a:t>
            </a:r>
            <a:r>
              <a:rPr lang="en-US" dirty="0"/>
              <a:t>Anesthetic</a:t>
            </a:r>
            <a:br>
              <a:rPr lang="en-US" dirty="0"/>
            </a:br>
            <a:r>
              <a:rPr lang="en-US" dirty="0"/>
              <a:t>and Analgesic Techniques</a:t>
            </a:r>
            <a:endParaRPr lang="ar-IQ" dirty="0"/>
          </a:p>
        </p:txBody>
      </p:sp>
      <p:sp>
        <p:nvSpPr>
          <p:cNvPr id="3" name="عنوان فرعي 2"/>
          <p:cNvSpPr>
            <a:spLocks noGrp="1"/>
          </p:cNvSpPr>
          <p:nvPr>
            <p:ph type="subTitle" idx="1"/>
          </p:nvPr>
        </p:nvSpPr>
        <p:spPr/>
        <p:txBody>
          <a:bodyPr/>
          <a:lstStyle/>
          <a:p>
            <a:endParaRPr lang="ar-IQ"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5114932" cy="439718"/>
          </a:xfrm>
        </p:spPr>
        <p:txBody>
          <a:bodyPr>
            <a:normAutofit fontScale="90000"/>
          </a:bodyPr>
          <a:lstStyle/>
          <a:p>
            <a:r>
              <a:rPr lang="en-US" b="1" dirty="0" smtClean="0"/>
              <a:t>4. </a:t>
            </a:r>
            <a:r>
              <a:rPr lang="en-US" b="1" dirty="0" err="1" smtClean="0"/>
              <a:t>Neuraxial</a:t>
            </a:r>
            <a:r>
              <a:rPr lang="en-US" b="1" dirty="0" smtClean="0"/>
              <a:t> anesthesia</a:t>
            </a:r>
            <a:endParaRPr lang="ar-IQ" dirty="0"/>
          </a:p>
        </p:txBody>
      </p:sp>
      <p:sp>
        <p:nvSpPr>
          <p:cNvPr id="3" name="عنصر نائب للمحتوى 2"/>
          <p:cNvSpPr>
            <a:spLocks noGrp="1"/>
          </p:cNvSpPr>
          <p:nvPr>
            <p:ph idx="1"/>
          </p:nvPr>
        </p:nvSpPr>
        <p:spPr>
          <a:xfrm>
            <a:off x="214282" y="946151"/>
            <a:ext cx="8686800" cy="5411807"/>
          </a:xfrm>
        </p:spPr>
        <p:txBody>
          <a:bodyPr>
            <a:normAutofit fontScale="92500" lnSpcReduction="20000"/>
          </a:bodyPr>
          <a:lstStyle/>
          <a:p>
            <a:pPr algn="l" rtl="0">
              <a:buNone/>
            </a:pPr>
            <a:r>
              <a:rPr lang="en-US" dirty="0"/>
              <a:t>The site of action of drugs deposited in the epidural space is mainly the nerve roots as they leave the spinal cord and travel out from the </a:t>
            </a:r>
            <a:r>
              <a:rPr lang="en-US" dirty="0" err="1"/>
              <a:t>intervertebral</a:t>
            </a:r>
            <a:r>
              <a:rPr lang="en-US" dirty="0"/>
              <a:t> foramina.</a:t>
            </a:r>
          </a:p>
          <a:p>
            <a:pPr algn="l" rtl="0">
              <a:buNone/>
            </a:pPr>
            <a:r>
              <a:rPr lang="en-US" dirty="0"/>
              <a:t>Dorsal and ventral spinal root transmission becomes inhibited when these structures are bathed by the local anesthetic solution </a:t>
            </a:r>
            <a:endParaRPr lang="en-US" dirty="0" smtClean="0"/>
          </a:p>
          <a:p>
            <a:pPr algn="l" rtl="0">
              <a:buNone/>
            </a:pPr>
            <a:r>
              <a:rPr lang="en-US" dirty="0"/>
              <a:t>Drug access to the site of action is largely dependent on the drug’s physical and chemical properties, its effects with membranes that cover and protect the nervous tissue, volume of drug administered, and gravitational concentration‐dependent distribution of the solution</a:t>
            </a:r>
          </a:p>
          <a:p>
            <a:pPr algn="l" rtl="0">
              <a:buNone/>
            </a:pPr>
            <a:endParaRPr lang="ar-IQ"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4686304" cy="654032"/>
          </a:xfrm>
        </p:spPr>
        <p:txBody>
          <a:bodyPr>
            <a:normAutofit/>
          </a:bodyPr>
          <a:lstStyle/>
          <a:p>
            <a:pPr lvl="0" algn="l" rtl="0"/>
            <a:r>
              <a:rPr lang="en-US" sz="3200" b="1" dirty="0" smtClean="0"/>
              <a:t>5. Intra‐</a:t>
            </a:r>
            <a:r>
              <a:rPr lang="en-US" sz="3200" b="1" dirty="0" err="1" smtClean="0"/>
              <a:t>articular</a:t>
            </a:r>
            <a:r>
              <a:rPr lang="en-US" sz="3200" b="1" dirty="0" smtClean="0"/>
              <a:t> analgesia</a:t>
            </a:r>
            <a:endParaRPr lang="ar-IQ" sz="3200" dirty="0"/>
          </a:p>
        </p:txBody>
      </p:sp>
      <p:sp>
        <p:nvSpPr>
          <p:cNvPr id="3" name="عنصر نائب للمحتوى 2"/>
          <p:cNvSpPr>
            <a:spLocks noGrp="1"/>
          </p:cNvSpPr>
          <p:nvPr>
            <p:ph idx="1"/>
          </p:nvPr>
        </p:nvSpPr>
        <p:spPr>
          <a:xfrm>
            <a:off x="457200" y="857232"/>
            <a:ext cx="8229600" cy="5715040"/>
          </a:xfrm>
        </p:spPr>
        <p:txBody>
          <a:bodyPr/>
          <a:lstStyle/>
          <a:p>
            <a:pPr algn="l" rtl="0">
              <a:buNone/>
            </a:pPr>
            <a:r>
              <a:rPr lang="en-US" dirty="0"/>
              <a:t>Local anesthetics, </a:t>
            </a:r>
            <a:r>
              <a:rPr lang="en-US" dirty="0" err="1"/>
              <a:t>opioids</a:t>
            </a:r>
            <a:r>
              <a:rPr lang="en-US" dirty="0"/>
              <a:t>, steroids, and other </a:t>
            </a:r>
            <a:r>
              <a:rPr lang="en-US" dirty="0" err="1"/>
              <a:t>adjuvants</a:t>
            </a:r>
            <a:r>
              <a:rPr lang="en-US" dirty="0"/>
              <a:t> are commonly administered into joints as a means of providing intra‐</a:t>
            </a:r>
            <a:r>
              <a:rPr lang="en-US" dirty="0" err="1"/>
              <a:t>articular</a:t>
            </a:r>
            <a:r>
              <a:rPr lang="en-US" dirty="0"/>
              <a:t> analgesia.</a:t>
            </a:r>
          </a:p>
          <a:p>
            <a:pPr algn="l" rtl="0">
              <a:buNone/>
            </a:pPr>
            <a:r>
              <a:rPr lang="en-US" dirty="0"/>
              <a:t>Intra‐</a:t>
            </a:r>
            <a:r>
              <a:rPr lang="en-US" dirty="0" err="1"/>
              <a:t>articular</a:t>
            </a:r>
            <a:r>
              <a:rPr lang="en-US" dirty="0"/>
              <a:t> injection of local anesthetic provides analgesia for intra‐</a:t>
            </a:r>
            <a:r>
              <a:rPr lang="en-US" dirty="0" err="1"/>
              <a:t>articular</a:t>
            </a:r>
            <a:r>
              <a:rPr lang="en-US" dirty="0"/>
              <a:t> structures only, and will not prevent pain arising from extra‐</a:t>
            </a:r>
            <a:r>
              <a:rPr lang="en-US" dirty="0" err="1"/>
              <a:t>articular</a:t>
            </a:r>
            <a:r>
              <a:rPr lang="en-US" dirty="0"/>
              <a:t> structures such as </a:t>
            </a:r>
            <a:r>
              <a:rPr lang="en-US" dirty="0" err="1"/>
              <a:t>subchondral</a:t>
            </a:r>
            <a:r>
              <a:rPr lang="en-US" dirty="0"/>
              <a:t> bone, extra‐</a:t>
            </a:r>
            <a:r>
              <a:rPr lang="en-US" dirty="0" err="1"/>
              <a:t>articular</a:t>
            </a:r>
            <a:r>
              <a:rPr lang="en-US" dirty="0"/>
              <a:t> soft tissue, or skin.</a:t>
            </a:r>
          </a:p>
          <a:p>
            <a:pPr algn="l" rtl="0">
              <a:buNone/>
            </a:pPr>
            <a:endParaRPr lang="ar-IQ"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5900750" cy="582594"/>
          </a:xfrm>
        </p:spPr>
        <p:txBody>
          <a:bodyPr>
            <a:normAutofit fontScale="90000"/>
          </a:bodyPr>
          <a:lstStyle/>
          <a:p>
            <a:r>
              <a:rPr lang="en-US" b="1" dirty="0" smtClean="0"/>
              <a:t>Intra‐</a:t>
            </a:r>
            <a:r>
              <a:rPr lang="en-US" b="1" dirty="0" err="1" smtClean="0"/>
              <a:t>articular</a:t>
            </a:r>
            <a:r>
              <a:rPr lang="en-US" b="1" dirty="0" smtClean="0"/>
              <a:t> analgesia</a:t>
            </a:r>
            <a:endParaRPr lang="ar-IQ" dirty="0"/>
          </a:p>
        </p:txBody>
      </p:sp>
      <p:sp>
        <p:nvSpPr>
          <p:cNvPr id="3" name="عنصر نائب للمحتوى 2"/>
          <p:cNvSpPr>
            <a:spLocks noGrp="1"/>
          </p:cNvSpPr>
          <p:nvPr>
            <p:ph idx="1"/>
          </p:nvPr>
        </p:nvSpPr>
        <p:spPr/>
        <p:txBody>
          <a:bodyPr>
            <a:normAutofit fontScale="92500" lnSpcReduction="10000"/>
          </a:bodyPr>
          <a:lstStyle/>
          <a:p>
            <a:pPr algn="just" rtl="0">
              <a:buNone/>
            </a:pPr>
            <a:r>
              <a:rPr lang="en-US" dirty="0" smtClean="0"/>
              <a:t>Recently, attention has been drawn to the possible toxic effects of local anesthetics on </a:t>
            </a:r>
            <a:r>
              <a:rPr lang="en-US" dirty="0" err="1" smtClean="0"/>
              <a:t>chondrocytes</a:t>
            </a:r>
            <a:r>
              <a:rPr lang="en-US" dirty="0" smtClean="0"/>
              <a:t>. </a:t>
            </a:r>
          </a:p>
          <a:p>
            <a:pPr algn="just" rtl="0">
              <a:buNone/>
            </a:pPr>
            <a:endParaRPr lang="en-US" dirty="0" smtClean="0"/>
          </a:p>
          <a:p>
            <a:pPr algn="just" rtl="0">
              <a:buNone/>
            </a:pPr>
            <a:r>
              <a:rPr lang="en-US" dirty="0" smtClean="0"/>
              <a:t>Based on clinical experience, a single injection of low‐concentration </a:t>
            </a:r>
            <a:r>
              <a:rPr lang="en-US" dirty="0" err="1" smtClean="0"/>
              <a:t>bupivacaine</a:t>
            </a:r>
            <a:r>
              <a:rPr lang="en-US" dirty="0" smtClean="0"/>
              <a:t> solution appears to be safe, and the </a:t>
            </a:r>
            <a:r>
              <a:rPr lang="en-US" dirty="0" err="1" smtClean="0"/>
              <a:t>chondrotoxic</a:t>
            </a:r>
            <a:r>
              <a:rPr lang="en-US" dirty="0" smtClean="0"/>
              <a:t> effects of a single intra‐</a:t>
            </a:r>
            <a:r>
              <a:rPr lang="en-US" dirty="0" err="1" smtClean="0"/>
              <a:t>articular</a:t>
            </a:r>
            <a:r>
              <a:rPr lang="en-US" dirty="0" smtClean="0"/>
              <a:t> injection of 0.5% </a:t>
            </a:r>
            <a:r>
              <a:rPr lang="en-US" dirty="0" err="1" smtClean="0"/>
              <a:t>bupivacaine</a:t>
            </a:r>
            <a:r>
              <a:rPr lang="en-US" dirty="0" smtClean="0"/>
              <a:t> appear minor (but statistically significant) and are unlikely to be detected clinically,</a:t>
            </a:r>
            <a:endParaRPr lang="ar-IQ"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5614998" cy="725470"/>
          </a:xfrm>
        </p:spPr>
        <p:txBody>
          <a:bodyPr>
            <a:normAutofit fontScale="90000"/>
          </a:bodyPr>
          <a:lstStyle/>
          <a:p>
            <a:r>
              <a:rPr lang="en-US" b="1" dirty="0" smtClean="0"/>
              <a:t>Intra‐</a:t>
            </a:r>
            <a:r>
              <a:rPr lang="en-US" b="1" dirty="0" err="1" smtClean="0"/>
              <a:t>articular</a:t>
            </a:r>
            <a:r>
              <a:rPr lang="en-US" b="1" dirty="0" smtClean="0"/>
              <a:t> analgesia</a:t>
            </a:r>
            <a:endParaRPr lang="ar-IQ" dirty="0"/>
          </a:p>
        </p:txBody>
      </p:sp>
      <p:sp>
        <p:nvSpPr>
          <p:cNvPr id="3" name="عنصر نائب للمحتوى 2"/>
          <p:cNvSpPr>
            <a:spLocks noGrp="1"/>
          </p:cNvSpPr>
          <p:nvPr>
            <p:ph idx="1"/>
          </p:nvPr>
        </p:nvSpPr>
        <p:spPr>
          <a:xfrm>
            <a:off x="142844" y="1428736"/>
            <a:ext cx="9001156" cy="5214974"/>
          </a:xfrm>
        </p:spPr>
        <p:txBody>
          <a:bodyPr>
            <a:normAutofit fontScale="70000" lnSpcReduction="20000"/>
          </a:bodyPr>
          <a:lstStyle/>
          <a:p>
            <a:pPr algn="l" rtl="0"/>
            <a:r>
              <a:rPr lang="en-US" dirty="0" smtClean="0"/>
              <a:t>Repeated administration of </a:t>
            </a:r>
            <a:r>
              <a:rPr lang="en-US" dirty="0" err="1" smtClean="0"/>
              <a:t>bupivacaine</a:t>
            </a:r>
            <a:r>
              <a:rPr lang="en-US" dirty="0" smtClean="0"/>
              <a:t> via indwelling intra‐</a:t>
            </a:r>
            <a:r>
              <a:rPr lang="en-US" dirty="0" err="1" smtClean="0"/>
              <a:t>articular</a:t>
            </a:r>
            <a:r>
              <a:rPr lang="en-US" dirty="0" smtClean="0"/>
              <a:t> catheters has been associated with </a:t>
            </a:r>
            <a:r>
              <a:rPr lang="en-US" dirty="0" err="1" smtClean="0"/>
              <a:t>chondromalacia</a:t>
            </a:r>
            <a:r>
              <a:rPr lang="en-US" dirty="0" smtClean="0"/>
              <a:t> and should be avoided</a:t>
            </a:r>
          </a:p>
          <a:p>
            <a:pPr algn="l" rtl="0"/>
            <a:endParaRPr lang="en-US" dirty="0" smtClean="0"/>
          </a:p>
          <a:p>
            <a:pPr algn="l" rtl="0"/>
            <a:r>
              <a:rPr lang="en-US" dirty="0" err="1" smtClean="0"/>
              <a:t>Ropivacaine</a:t>
            </a:r>
            <a:r>
              <a:rPr lang="en-US" dirty="0" smtClean="0"/>
              <a:t> is less </a:t>
            </a:r>
            <a:r>
              <a:rPr lang="en-US" dirty="0" err="1" smtClean="0"/>
              <a:t>chondrotoxic</a:t>
            </a:r>
            <a:r>
              <a:rPr lang="en-US" dirty="0" smtClean="0"/>
              <a:t> than </a:t>
            </a:r>
            <a:r>
              <a:rPr lang="en-US" dirty="0" err="1" smtClean="0"/>
              <a:t>bupivacaine</a:t>
            </a:r>
            <a:r>
              <a:rPr lang="en-US" dirty="0" smtClean="0"/>
              <a:t> and </a:t>
            </a:r>
            <a:r>
              <a:rPr lang="en-US" dirty="0" err="1" smtClean="0"/>
              <a:t>mepivacaine</a:t>
            </a:r>
            <a:r>
              <a:rPr lang="en-US" dirty="0" smtClean="0"/>
              <a:t> appears to have negligible effects in vitro and is, therefore, the drug of choice of many for </a:t>
            </a:r>
            <a:r>
              <a:rPr lang="en-US" dirty="0" err="1" smtClean="0"/>
              <a:t>intraarticular</a:t>
            </a:r>
            <a:r>
              <a:rPr lang="en-US" dirty="0" smtClean="0"/>
              <a:t> administration.</a:t>
            </a:r>
          </a:p>
          <a:p>
            <a:pPr algn="l" rtl="0"/>
            <a:endParaRPr lang="en-US" dirty="0" smtClean="0"/>
          </a:p>
          <a:p>
            <a:pPr algn="l" rtl="0"/>
            <a:r>
              <a:rPr lang="en-US" dirty="0" smtClean="0"/>
              <a:t>Since the discovery of </a:t>
            </a:r>
            <a:r>
              <a:rPr lang="en-US" dirty="0" err="1" smtClean="0"/>
              <a:t>opioid</a:t>
            </a:r>
            <a:r>
              <a:rPr lang="en-US" dirty="0" smtClean="0"/>
              <a:t> receptors on peripheral nerves and in joints, several studies have described the analgesic effect of </a:t>
            </a:r>
            <a:r>
              <a:rPr lang="en-US" dirty="0" err="1" smtClean="0"/>
              <a:t>opioids</a:t>
            </a:r>
            <a:r>
              <a:rPr lang="en-US" dirty="0" smtClean="0"/>
              <a:t> (mainly morphine) after arthroscopy or joint surgery in humans. </a:t>
            </a:r>
          </a:p>
          <a:p>
            <a:pPr algn="l" rtl="0"/>
            <a:endParaRPr lang="en-US" dirty="0" smtClean="0"/>
          </a:p>
          <a:p>
            <a:pPr algn="l" rtl="0"/>
            <a:r>
              <a:rPr lang="en-US" dirty="0" smtClean="0"/>
              <a:t>Low doses of intra‐</a:t>
            </a:r>
            <a:r>
              <a:rPr lang="en-US" dirty="0" err="1" smtClean="0"/>
              <a:t>articular</a:t>
            </a:r>
            <a:r>
              <a:rPr lang="en-US" dirty="0" smtClean="0"/>
              <a:t> morphine will significantly reduce pain after knee surgery through an action on local </a:t>
            </a:r>
            <a:r>
              <a:rPr lang="en-US" dirty="0" err="1" smtClean="0"/>
              <a:t>opioid</a:t>
            </a:r>
            <a:r>
              <a:rPr lang="en-US" dirty="0" smtClean="0"/>
              <a:t> receptors that reaches its maximum effect 3–6 h after injection</a:t>
            </a:r>
          </a:p>
          <a:p>
            <a:pPr algn="l" rtl="0"/>
            <a:endParaRPr lang="ar-IQ"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1135504" y="0"/>
            <a:ext cx="2993564" cy="4266688"/>
          </a:xfrm>
          <a:prstGeom prst="rect">
            <a:avLst/>
          </a:prstGeom>
          <a:noFill/>
          <a:ln w="9525">
            <a:noFill/>
            <a:miter lim="800000"/>
            <a:headEnd/>
            <a:tailEnd/>
          </a:ln>
          <a:effectLst/>
        </p:spPr>
      </p:pic>
      <p:pic>
        <p:nvPicPr>
          <p:cNvPr id="1027" name="Picture 3"/>
          <p:cNvPicPr>
            <a:picLocks noGrp="1" noChangeAspect="1" noChangeArrowheads="1"/>
          </p:cNvPicPr>
          <p:nvPr>
            <p:ph idx="1"/>
          </p:nvPr>
        </p:nvPicPr>
        <p:blipFill>
          <a:blip r:embed="rId3"/>
          <a:srcRect/>
          <a:stretch>
            <a:fillRect/>
          </a:stretch>
        </p:blipFill>
        <p:spPr bwMode="auto">
          <a:xfrm>
            <a:off x="5643570" y="52698"/>
            <a:ext cx="2628903" cy="4233558"/>
          </a:xfrm>
          <a:prstGeom prst="rect">
            <a:avLst/>
          </a:prstGeom>
          <a:noFill/>
          <a:ln w="9525">
            <a:noFill/>
            <a:miter lim="800000"/>
            <a:headEnd/>
            <a:tailEnd/>
          </a:ln>
          <a:effectLst/>
        </p:spPr>
      </p:pic>
      <p:sp>
        <p:nvSpPr>
          <p:cNvPr id="6" name="مستطيل 5"/>
          <p:cNvSpPr/>
          <p:nvPr/>
        </p:nvSpPr>
        <p:spPr>
          <a:xfrm>
            <a:off x="0" y="4214818"/>
            <a:ext cx="9001156" cy="2677656"/>
          </a:xfrm>
          <a:prstGeom prst="rect">
            <a:avLst/>
          </a:prstGeom>
        </p:spPr>
        <p:txBody>
          <a:bodyPr wrap="square">
            <a:spAutoFit/>
          </a:bodyPr>
          <a:lstStyle/>
          <a:p>
            <a:pPr marL="514350" indent="-514350" algn="l" rtl="0">
              <a:buAutoNum type="alphaLcParenBoth"/>
            </a:pPr>
            <a:r>
              <a:rPr lang="en-US" sz="2800" dirty="0" smtClean="0"/>
              <a:t>A needle has been placed into the elbow joint on the medial aspect of the left thoracic limb of a dog that is positioned in dorsal </a:t>
            </a:r>
            <a:r>
              <a:rPr lang="en-US" sz="2800" dirty="0" err="1" smtClean="0"/>
              <a:t>recumbency</a:t>
            </a:r>
            <a:r>
              <a:rPr lang="en-US" sz="2800" dirty="0" smtClean="0"/>
              <a:t>. </a:t>
            </a:r>
          </a:p>
          <a:p>
            <a:pPr marL="514350" indent="-514350" algn="l" rtl="0">
              <a:buAutoNum type="alphaLcParenBoth"/>
            </a:pPr>
            <a:r>
              <a:rPr lang="en-US" sz="2800" dirty="0" smtClean="0"/>
              <a:t>A needle is being placed into the right scapula humeral joint of a dog that is positioned in the left lateral </a:t>
            </a:r>
            <a:r>
              <a:rPr lang="en-US" sz="2800" dirty="0" err="1" smtClean="0"/>
              <a:t>recumbency</a:t>
            </a:r>
            <a:r>
              <a:rPr lang="en-US" sz="2800" dirty="0" smtClean="0"/>
              <a:t>.</a:t>
            </a:r>
            <a:endParaRPr lang="ar-IQ" sz="28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214282" y="274638"/>
            <a:ext cx="8472518" cy="1143000"/>
          </a:xfrm>
        </p:spPr>
        <p:txBody>
          <a:bodyPr>
            <a:normAutofit/>
          </a:bodyPr>
          <a:lstStyle/>
          <a:p>
            <a:r>
              <a:rPr lang="en-US" sz="3600" b="1" dirty="0" smtClean="0"/>
              <a:t>6. Intravenous regional anesthesia (IVRA)</a:t>
            </a:r>
            <a:endParaRPr lang="ar-IQ" sz="3600" b="1" dirty="0"/>
          </a:p>
        </p:txBody>
      </p:sp>
      <p:sp>
        <p:nvSpPr>
          <p:cNvPr id="3" name="عنصر نائب للمحتوى 2"/>
          <p:cNvSpPr>
            <a:spLocks noGrp="1"/>
          </p:cNvSpPr>
          <p:nvPr>
            <p:ph idx="1"/>
          </p:nvPr>
        </p:nvSpPr>
        <p:spPr>
          <a:xfrm>
            <a:off x="0" y="1643050"/>
            <a:ext cx="9144000" cy="4811715"/>
          </a:xfrm>
        </p:spPr>
        <p:txBody>
          <a:bodyPr>
            <a:normAutofit fontScale="92500" lnSpcReduction="20000"/>
          </a:bodyPr>
          <a:lstStyle/>
          <a:p>
            <a:pPr algn="l" rtl="0"/>
            <a:r>
              <a:rPr lang="en-US" dirty="0" smtClean="0"/>
              <a:t>Also referred to as a ‘Bier block,’</a:t>
            </a:r>
          </a:p>
          <a:p>
            <a:pPr algn="l" rtl="0">
              <a:buNone/>
            </a:pPr>
            <a:r>
              <a:rPr lang="en-US" dirty="0" smtClean="0"/>
              <a:t> </a:t>
            </a:r>
          </a:p>
          <a:p>
            <a:pPr algn="l" rtl="0"/>
            <a:r>
              <a:rPr lang="en-US" dirty="0" smtClean="0"/>
              <a:t>IVRA involves administration of a local anesthetic into a peripheral vein, where it is distributed to the tissues served by the local venous drainage, and provides surgical anesthesia for up to 90 min.</a:t>
            </a:r>
          </a:p>
          <a:p>
            <a:pPr algn="l" rtl="0">
              <a:buNone/>
            </a:pPr>
            <a:r>
              <a:rPr lang="en-US" dirty="0" smtClean="0"/>
              <a:t> </a:t>
            </a:r>
          </a:p>
          <a:p>
            <a:pPr algn="l" rtl="0"/>
            <a:r>
              <a:rPr lang="en-US" dirty="0" smtClean="0"/>
              <a:t>Prior to drug administration, the limb is elevated and wrapped in a tight bandage. A tourniquet is then applied proximal to the injection site, and the local anesthetic is injected into a vein.</a:t>
            </a:r>
            <a:endParaRPr lang="ar-IQ"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en-US" sz="3600" b="1" dirty="0" smtClean="0"/>
              <a:t>6. Intravenous regional anesthesia (IVRA)</a:t>
            </a:r>
            <a:endParaRPr lang="ar-IQ" sz="3600" dirty="0"/>
          </a:p>
        </p:txBody>
      </p:sp>
      <p:sp>
        <p:nvSpPr>
          <p:cNvPr id="3" name="عنصر نائب للمحتوى 2"/>
          <p:cNvSpPr>
            <a:spLocks noGrp="1"/>
          </p:cNvSpPr>
          <p:nvPr>
            <p:ph idx="1"/>
          </p:nvPr>
        </p:nvSpPr>
        <p:spPr/>
        <p:txBody>
          <a:bodyPr>
            <a:normAutofit fontScale="92500"/>
          </a:bodyPr>
          <a:lstStyle/>
          <a:p>
            <a:pPr algn="l" rtl="0"/>
            <a:r>
              <a:rPr lang="en-US" dirty="0" smtClean="0"/>
              <a:t>The tissues distal to the tourniquet will be desensitized. Care must be taken so that limb ischemia time is kept at a minimum to avoid tissue damage. </a:t>
            </a:r>
          </a:p>
          <a:p>
            <a:pPr algn="l" rtl="0"/>
            <a:endParaRPr lang="en-US" dirty="0" smtClean="0"/>
          </a:p>
          <a:p>
            <a:pPr algn="l" rtl="0"/>
            <a:r>
              <a:rPr lang="en-US" dirty="0" smtClean="0"/>
              <a:t>Additionally, early release of the tourniquet may result in transient increases in local anesthetic plasma concentrations, which can result in central nervous and myocardial system toxicities.</a:t>
            </a:r>
            <a:endParaRPr lang="ar-IQ"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pPr algn="l" rtl="0"/>
            <a:r>
              <a:rPr lang="en-US" dirty="0" smtClean="0"/>
              <a:t>7. Thoracic blocks</a:t>
            </a:r>
            <a:endParaRPr lang="ar-IQ" dirty="0"/>
          </a:p>
        </p:txBody>
      </p:sp>
      <p:sp>
        <p:nvSpPr>
          <p:cNvPr id="3" name="عنصر نائب للمحتوى 2"/>
          <p:cNvSpPr>
            <a:spLocks noGrp="1"/>
          </p:cNvSpPr>
          <p:nvPr>
            <p:ph idx="1"/>
          </p:nvPr>
        </p:nvSpPr>
        <p:spPr>
          <a:xfrm>
            <a:off x="457200" y="1600201"/>
            <a:ext cx="8229600" cy="1971676"/>
          </a:xfrm>
        </p:spPr>
        <p:txBody>
          <a:bodyPr>
            <a:normAutofit lnSpcReduction="10000"/>
          </a:bodyPr>
          <a:lstStyle/>
          <a:p>
            <a:pPr algn="l" rtl="0"/>
            <a:r>
              <a:rPr lang="en-US" i="1" dirty="0" smtClean="0"/>
              <a:t>Selective </a:t>
            </a:r>
            <a:r>
              <a:rPr lang="en-US" i="1" dirty="0" err="1" smtClean="0"/>
              <a:t>intercostal</a:t>
            </a:r>
            <a:r>
              <a:rPr lang="en-US" i="1" dirty="0" smtClean="0"/>
              <a:t> nerve block and infusion of local anesthetics into the </a:t>
            </a:r>
            <a:r>
              <a:rPr lang="en-US" i="1" dirty="0" err="1" smtClean="0"/>
              <a:t>interpleural</a:t>
            </a:r>
            <a:r>
              <a:rPr lang="en-US" i="1" dirty="0" smtClean="0"/>
              <a:t> space</a:t>
            </a:r>
            <a:r>
              <a:rPr lang="en-US" dirty="0" smtClean="0"/>
              <a:t> are the primary means of providing analgesia for thoracic procedures in dogs and</a:t>
            </a:r>
            <a:endParaRPr lang="ar-IQ" dirty="0"/>
          </a:p>
        </p:txBody>
      </p:sp>
      <p:pic>
        <p:nvPicPr>
          <p:cNvPr id="4" name="Picture 2"/>
          <p:cNvPicPr>
            <a:picLocks noChangeAspect="1" noChangeArrowheads="1"/>
          </p:cNvPicPr>
          <p:nvPr/>
        </p:nvPicPr>
        <p:blipFill>
          <a:blip r:embed="rId2"/>
          <a:srcRect l="28001" t="22461" r="22035" b="6250"/>
          <a:stretch>
            <a:fillRect/>
          </a:stretch>
        </p:blipFill>
        <p:spPr bwMode="auto">
          <a:xfrm>
            <a:off x="357159" y="3362264"/>
            <a:ext cx="4357718" cy="3495735"/>
          </a:xfrm>
          <a:prstGeom prst="rect">
            <a:avLst/>
          </a:prstGeom>
          <a:noFill/>
          <a:ln w="9525">
            <a:noFill/>
            <a:miter lim="800000"/>
            <a:headEnd/>
            <a:tailEnd/>
          </a:ln>
          <a:effectLst/>
        </p:spPr>
      </p:pic>
      <p:pic>
        <p:nvPicPr>
          <p:cNvPr id="3074" name="Picture 2"/>
          <p:cNvPicPr>
            <a:picLocks noChangeAspect="1" noChangeArrowheads="1"/>
          </p:cNvPicPr>
          <p:nvPr/>
        </p:nvPicPr>
        <p:blipFill>
          <a:blip r:embed="rId3"/>
          <a:srcRect l="28550" t="23437" r="28075" b="13086"/>
          <a:stretch>
            <a:fillRect/>
          </a:stretch>
        </p:blipFill>
        <p:spPr bwMode="auto">
          <a:xfrm>
            <a:off x="4929190" y="3500438"/>
            <a:ext cx="4000528" cy="329157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42844" y="500042"/>
            <a:ext cx="8858280" cy="5626121"/>
          </a:xfrm>
        </p:spPr>
        <p:txBody>
          <a:bodyPr>
            <a:normAutofit fontScale="92500"/>
          </a:bodyPr>
          <a:lstStyle/>
          <a:p>
            <a:pPr algn="l" rtl="0"/>
            <a:r>
              <a:rPr lang="en-US" dirty="0" err="1" smtClean="0"/>
              <a:t>Intercostal</a:t>
            </a:r>
            <a:r>
              <a:rPr lang="en-US" dirty="0" smtClean="0"/>
              <a:t> nerve blockade involves injection of a local anesthetic solution adjacent to several contiguous </a:t>
            </a:r>
            <a:r>
              <a:rPr lang="en-US" dirty="0" err="1" smtClean="0"/>
              <a:t>intercostal</a:t>
            </a:r>
            <a:r>
              <a:rPr lang="en-US" dirty="0" smtClean="0"/>
              <a:t> nerves, for dogs undergoing a variety of thoracic surgical procedures.</a:t>
            </a:r>
          </a:p>
          <a:p>
            <a:pPr algn="l" rtl="0"/>
            <a:endParaRPr lang="en-US" dirty="0" smtClean="0"/>
          </a:p>
          <a:p>
            <a:pPr algn="l" rtl="0"/>
            <a:r>
              <a:rPr lang="en-US" dirty="0" err="1" smtClean="0"/>
              <a:t>Interpleural</a:t>
            </a:r>
            <a:r>
              <a:rPr lang="en-US" dirty="0" smtClean="0"/>
              <a:t> analgesia involves deposition of a local anesthetic solution into the pleural space that exists between the parietal and visceral pleurae, useful for providing pain relief not only for thoracic surgeries, but also for painful disorders of the cranial abdomen (e.g., pancreatitis)</a:t>
            </a:r>
            <a:endParaRPr lang="ar-IQ"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6400816" cy="582594"/>
          </a:xfrm>
        </p:spPr>
        <p:txBody>
          <a:bodyPr>
            <a:normAutofit fontScale="90000"/>
          </a:bodyPr>
          <a:lstStyle/>
          <a:p>
            <a:r>
              <a:rPr lang="en-US" dirty="0" smtClean="0"/>
              <a:t>The common Types of blocks</a:t>
            </a:r>
            <a:endParaRPr lang="ar-IQ" dirty="0"/>
          </a:p>
        </p:txBody>
      </p:sp>
      <p:sp>
        <p:nvSpPr>
          <p:cNvPr id="3" name="عنصر نائب للمحتوى 2"/>
          <p:cNvSpPr>
            <a:spLocks noGrp="1"/>
          </p:cNvSpPr>
          <p:nvPr>
            <p:ph idx="1"/>
          </p:nvPr>
        </p:nvSpPr>
        <p:spPr>
          <a:xfrm>
            <a:off x="457200" y="1000108"/>
            <a:ext cx="8229600" cy="5500726"/>
          </a:xfrm>
        </p:spPr>
        <p:txBody>
          <a:bodyPr>
            <a:normAutofit fontScale="92500" lnSpcReduction="20000"/>
          </a:bodyPr>
          <a:lstStyle/>
          <a:p>
            <a:pPr algn="l" rtl="0"/>
            <a:r>
              <a:rPr lang="en-US" dirty="0" smtClean="0"/>
              <a:t>Nerve blocks: If we know where the nerve is, we can just put local anesthetic near the nerve. </a:t>
            </a:r>
            <a:r>
              <a:rPr lang="en-US" dirty="0" err="1" smtClean="0"/>
              <a:t>Eg</a:t>
            </a:r>
            <a:r>
              <a:rPr lang="en-US" dirty="0" smtClean="0"/>
              <a:t> dehorning blocks and </a:t>
            </a:r>
            <a:r>
              <a:rPr lang="en-US" dirty="0" err="1" smtClean="0"/>
              <a:t>paravertebral</a:t>
            </a:r>
            <a:r>
              <a:rPr lang="en-US" dirty="0" smtClean="0"/>
              <a:t> blocks</a:t>
            </a:r>
          </a:p>
          <a:p>
            <a:pPr algn="l" rtl="0"/>
            <a:r>
              <a:rPr lang="en-US" dirty="0" smtClean="0"/>
              <a:t>Line blocks: Local anesthetic is injected in the line of the planned incision. This does deform the tissue planes but is the easiest to control</a:t>
            </a:r>
          </a:p>
          <a:p>
            <a:pPr algn="l" rtl="0"/>
            <a:r>
              <a:rPr lang="en-US" dirty="0" smtClean="0"/>
              <a:t>Field blocks: The nerves to a region are blocked using specific types of line blocks. An L block is used in the flank to block the regional </a:t>
            </a:r>
            <a:r>
              <a:rPr lang="en-US" dirty="0" err="1" smtClean="0"/>
              <a:t>paravertebral</a:t>
            </a:r>
            <a:r>
              <a:rPr lang="en-US" dirty="0" smtClean="0"/>
              <a:t> nerves</a:t>
            </a:r>
            <a:r>
              <a:rPr lang="ar-IQ" dirty="0" smtClean="0"/>
              <a:t>.</a:t>
            </a:r>
          </a:p>
          <a:p>
            <a:pPr algn="l" rtl="0"/>
            <a:r>
              <a:rPr lang="en-US" dirty="0" smtClean="0"/>
              <a:t>Ring blocks: A specific type of field block. The entire limb is encircled with subcutaneous local anesthetic to reach any and all nerves</a:t>
            </a:r>
          </a:p>
          <a:p>
            <a:pPr algn="l" rtl="0"/>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normAutofit lnSpcReduction="10000"/>
          </a:bodyPr>
          <a:lstStyle/>
          <a:p>
            <a:pPr algn="l" rtl="0">
              <a:buNone/>
            </a:pPr>
            <a:r>
              <a:rPr lang="en-US" b="1" dirty="0" smtClean="0"/>
              <a:t>Local </a:t>
            </a:r>
            <a:r>
              <a:rPr lang="en-US" b="1" dirty="0"/>
              <a:t>anesthetics </a:t>
            </a:r>
            <a:r>
              <a:rPr lang="en-US" dirty="0"/>
              <a:t>are a group of chemically related compounds that reversibly bind sodium channels and block impulse conduction in nerve fibers</a:t>
            </a:r>
            <a:r>
              <a:rPr lang="en-US" dirty="0" smtClean="0"/>
              <a:t>.</a:t>
            </a:r>
          </a:p>
          <a:p>
            <a:pPr algn="l" rtl="0">
              <a:buNone/>
            </a:pPr>
            <a:endParaRPr lang="en-US" dirty="0"/>
          </a:p>
          <a:p>
            <a:pPr algn="l" rtl="0">
              <a:buNone/>
            </a:pPr>
            <a:r>
              <a:rPr lang="en-US" b="1" dirty="0" smtClean="0"/>
              <a:t>Local anesthetics </a:t>
            </a:r>
            <a:r>
              <a:rPr lang="en-US" dirty="0" smtClean="0"/>
              <a:t>produce a transient and reversible loss of sensation (</a:t>
            </a:r>
            <a:r>
              <a:rPr lang="en-US" b="1" dirty="0" smtClean="0"/>
              <a:t>analgesia</a:t>
            </a:r>
            <a:r>
              <a:rPr lang="en-US" dirty="0" smtClean="0"/>
              <a:t>) in a circumscribed region of the body </a:t>
            </a:r>
            <a:r>
              <a:rPr lang="en-US" b="1" u="sng" dirty="0" smtClean="0"/>
              <a:t>without loss of consciousness</a:t>
            </a:r>
            <a:endParaRPr lang="ar-IQ"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pPr algn="l" rtl="0"/>
            <a:r>
              <a:rPr lang="en-US" dirty="0" smtClean="0"/>
              <a:t>Line block</a:t>
            </a:r>
            <a:endParaRPr lang="ar-IQ" dirty="0"/>
          </a:p>
        </p:txBody>
      </p:sp>
      <p:sp>
        <p:nvSpPr>
          <p:cNvPr id="3" name="عنصر نائب للمحتوى 2"/>
          <p:cNvSpPr>
            <a:spLocks noGrp="1"/>
          </p:cNvSpPr>
          <p:nvPr>
            <p:ph idx="1"/>
          </p:nvPr>
        </p:nvSpPr>
        <p:spPr/>
        <p:txBody>
          <a:bodyPr>
            <a:normAutofit fontScale="85000" lnSpcReduction="20000"/>
          </a:bodyPr>
          <a:lstStyle/>
          <a:p>
            <a:pPr algn="l" rtl="0"/>
            <a:r>
              <a:rPr lang="en-US" dirty="0" smtClean="0"/>
              <a:t>A line block is an injection of subcutaneous </a:t>
            </a:r>
            <a:r>
              <a:rPr lang="en-US" dirty="0" err="1" smtClean="0"/>
              <a:t>lidocaine</a:t>
            </a:r>
            <a:r>
              <a:rPr lang="en-US" dirty="0" smtClean="0"/>
              <a:t> along the site  of the incision</a:t>
            </a:r>
          </a:p>
          <a:p>
            <a:pPr algn="l" rtl="0"/>
            <a:r>
              <a:rPr lang="en-US" dirty="0" smtClean="0"/>
              <a:t>The block can be easier on the animal if a longer needle is used and is inserted through the site of the last injection. This minimizes the number of pokes in unblocked skin. </a:t>
            </a:r>
          </a:p>
          <a:p>
            <a:pPr algn="l" rtl="0"/>
            <a:endParaRPr lang="en-US" dirty="0" smtClean="0"/>
          </a:p>
          <a:p>
            <a:pPr algn="l" rtl="0"/>
            <a:r>
              <a:rPr lang="en-US" dirty="0" smtClean="0"/>
              <a:t> For flank incisions, it is important to also place </a:t>
            </a:r>
            <a:r>
              <a:rPr lang="en-US" dirty="0" err="1" smtClean="0"/>
              <a:t>lidocaine</a:t>
            </a:r>
            <a:r>
              <a:rPr lang="en-US" dirty="0" smtClean="0"/>
              <a:t> deeper in the muscle layers.</a:t>
            </a:r>
          </a:p>
          <a:p>
            <a:pPr algn="l" rtl="0">
              <a:buNone/>
            </a:pPr>
            <a:endParaRPr lang="en-US" dirty="0" smtClean="0"/>
          </a:p>
          <a:p>
            <a:pPr algn="l" rtl="0"/>
            <a:r>
              <a:rPr lang="en-US" dirty="0" smtClean="0"/>
              <a:t>The main disadvantage of a line block is distortion of the surgery field</a:t>
            </a:r>
            <a:endParaRPr lang="ar-IQ"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4329114" cy="725470"/>
          </a:xfrm>
        </p:spPr>
        <p:txBody>
          <a:bodyPr>
            <a:normAutofit fontScale="90000"/>
          </a:bodyPr>
          <a:lstStyle/>
          <a:p>
            <a:r>
              <a:rPr lang="en-US" b="1" dirty="0" smtClean="0"/>
              <a:t>Inverted L block</a:t>
            </a:r>
            <a:endParaRPr lang="ar-IQ" dirty="0"/>
          </a:p>
        </p:txBody>
      </p:sp>
      <p:sp>
        <p:nvSpPr>
          <p:cNvPr id="3" name="عنصر نائب للمحتوى 2"/>
          <p:cNvSpPr>
            <a:spLocks noGrp="1"/>
          </p:cNvSpPr>
          <p:nvPr>
            <p:ph idx="1"/>
          </p:nvPr>
        </p:nvSpPr>
        <p:spPr>
          <a:xfrm>
            <a:off x="214282" y="1071547"/>
            <a:ext cx="8715436" cy="3929089"/>
          </a:xfrm>
        </p:spPr>
        <p:txBody>
          <a:bodyPr>
            <a:normAutofit fontScale="92500"/>
          </a:bodyPr>
          <a:lstStyle/>
          <a:p>
            <a:pPr algn="l" rtl="0"/>
            <a:r>
              <a:rPr lang="en-US" dirty="0" smtClean="0"/>
              <a:t>block is similar to the line block but is used to block the nerves as they come down the flank and avoids </a:t>
            </a:r>
            <a:r>
              <a:rPr lang="en-US" dirty="0" err="1" smtClean="0"/>
              <a:t>lidocaine</a:t>
            </a:r>
            <a:r>
              <a:rPr lang="en-US" dirty="0" smtClean="0"/>
              <a:t> directly in the surgery field. </a:t>
            </a:r>
          </a:p>
          <a:p>
            <a:pPr algn="l" rtl="0"/>
            <a:r>
              <a:rPr lang="en-US" dirty="0" smtClean="0"/>
              <a:t>The </a:t>
            </a:r>
            <a:r>
              <a:rPr lang="en-US" dirty="0" err="1" smtClean="0"/>
              <a:t>lidocaine</a:t>
            </a:r>
            <a:r>
              <a:rPr lang="en-US" dirty="0" smtClean="0"/>
              <a:t> is injected in two long lines – one just behind the last rib and one below the transverse processes of the vertebrae. The injection must be deep enough to get the deeper nerves and typically does not block the peritoneum.</a:t>
            </a:r>
          </a:p>
          <a:p>
            <a:pPr algn="l" rtl="0"/>
            <a:endParaRPr lang="ar-IQ" dirty="0"/>
          </a:p>
        </p:txBody>
      </p:sp>
      <p:pic>
        <p:nvPicPr>
          <p:cNvPr id="7170" name="Picture 2" descr="https://open.lib.umn.edu/app/uploads/sites/208/2019/10/inverted-L-300x198.png"/>
          <p:cNvPicPr>
            <a:picLocks noChangeAspect="1" noChangeArrowheads="1"/>
          </p:cNvPicPr>
          <p:nvPr/>
        </p:nvPicPr>
        <p:blipFill>
          <a:blip r:embed="rId2"/>
          <a:srcRect/>
          <a:stretch>
            <a:fillRect/>
          </a:stretch>
        </p:blipFill>
        <p:spPr bwMode="auto">
          <a:xfrm flipH="1">
            <a:off x="5786446" y="4829198"/>
            <a:ext cx="2857500" cy="1885950"/>
          </a:xfrm>
          <a:prstGeom prst="rect">
            <a:avLst/>
          </a:prstGeom>
          <a:noFill/>
        </p:spPr>
      </p:pic>
      <p:pic>
        <p:nvPicPr>
          <p:cNvPr id="7172" name="Picture 4" descr="Local Anesthesia in Ruminants and Pigs | Veterian Key"/>
          <p:cNvPicPr>
            <a:picLocks noChangeAspect="1" noChangeArrowheads="1"/>
          </p:cNvPicPr>
          <p:nvPr/>
        </p:nvPicPr>
        <p:blipFill>
          <a:blip r:embed="rId3"/>
          <a:srcRect/>
          <a:stretch>
            <a:fillRect/>
          </a:stretch>
        </p:blipFill>
        <p:spPr bwMode="auto">
          <a:xfrm>
            <a:off x="3929058" y="4929198"/>
            <a:ext cx="1541571" cy="1920704"/>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b="1" dirty="0" smtClean="0"/>
              <a:t>Proximal </a:t>
            </a:r>
            <a:r>
              <a:rPr lang="en-US" b="1" dirty="0" err="1" smtClean="0"/>
              <a:t>paravertebral</a:t>
            </a:r>
            <a:r>
              <a:rPr lang="en-US" b="1" dirty="0" smtClean="0"/>
              <a:t> block</a:t>
            </a:r>
            <a:endParaRPr lang="ar-IQ" dirty="0"/>
          </a:p>
        </p:txBody>
      </p:sp>
      <p:sp>
        <p:nvSpPr>
          <p:cNvPr id="3" name="عنصر نائب للمحتوى 2"/>
          <p:cNvSpPr>
            <a:spLocks noGrp="1"/>
          </p:cNvSpPr>
          <p:nvPr>
            <p:ph idx="1"/>
          </p:nvPr>
        </p:nvSpPr>
        <p:spPr>
          <a:xfrm>
            <a:off x="457200" y="1600200"/>
            <a:ext cx="8229600" cy="5043510"/>
          </a:xfrm>
        </p:spPr>
        <p:txBody>
          <a:bodyPr>
            <a:normAutofit fontScale="92500" lnSpcReduction="20000"/>
          </a:bodyPr>
          <a:lstStyle/>
          <a:p>
            <a:pPr algn="l" rtl="0"/>
            <a:r>
              <a:rPr lang="en-US" dirty="0" smtClean="0"/>
              <a:t>For this block, the spinal nerves T13, L1 and L2 are blocked as directly as possible as they exit the spinal cord. This creates a more effective block. When the block is working, the cow will bend toward the opposite side as muscles are relaxed.</a:t>
            </a:r>
          </a:p>
          <a:p>
            <a:pPr algn="l" rtl="0"/>
            <a:r>
              <a:rPr lang="en-US" dirty="0" smtClean="0"/>
              <a:t>At each site, ~20 ml of </a:t>
            </a:r>
            <a:r>
              <a:rPr lang="en-US" dirty="0" err="1" smtClean="0"/>
              <a:t>lidocaine</a:t>
            </a:r>
            <a:r>
              <a:rPr lang="en-US" dirty="0" smtClean="0"/>
              <a:t> is injected. Needles are inserted above the transverse processes T13, L1 and L2 and walked off the dorsal margin of each bone. A long needle is used to block the nerve branches both above and below the fascia.</a:t>
            </a:r>
          </a:p>
          <a:p>
            <a:pPr algn="l" rtl="0"/>
            <a:r>
              <a:rPr lang="en-US" dirty="0" smtClean="0"/>
              <a:t>This block can be challenging in very large beef breeds due to difficulty palpating landmarks.</a:t>
            </a:r>
          </a:p>
          <a:p>
            <a:pPr algn="l" rtl="0"/>
            <a:endParaRPr lang="ar-IQ"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lstStyle/>
          <a:p>
            <a:endParaRPr lang="ar-IQ"/>
          </a:p>
        </p:txBody>
      </p:sp>
      <p:pic>
        <p:nvPicPr>
          <p:cNvPr id="39938" name="Picture 2" descr="https://open.lib.umn.edu/app/uploads/sites/208/2019/10/proximal-paravertebral-300x146.png"/>
          <p:cNvPicPr>
            <a:picLocks noChangeAspect="1" noChangeArrowheads="1"/>
          </p:cNvPicPr>
          <p:nvPr/>
        </p:nvPicPr>
        <p:blipFill>
          <a:blip r:embed="rId2"/>
          <a:srcRect l="19749" r="16773"/>
          <a:stretch>
            <a:fillRect/>
          </a:stretch>
        </p:blipFill>
        <p:spPr bwMode="auto">
          <a:xfrm>
            <a:off x="369582" y="642918"/>
            <a:ext cx="7774318" cy="5960310"/>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71414"/>
            <a:ext cx="6472254" cy="796908"/>
          </a:xfrm>
        </p:spPr>
        <p:txBody>
          <a:bodyPr>
            <a:normAutofit/>
          </a:bodyPr>
          <a:lstStyle/>
          <a:p>
            <a:r>
              <a:rPr lang="en-US" b="1" dirty="0" smtClean="0"/>
              <a:t>Distal </a:t>
            </a:r>
            <a:r>
              <a:rPr lang="en-US" b="1" dirty="0" err="1" smtClean="0"/>
              <a:t>paravertebral</a:t>
            </a:r>
            <a:r>
              <a:rPr lang="en-US" b="1" dirty="0" smtClean="0"/>
              <a:t> block</a:t>
            </a:r>
            <a:endParaRPr lang="ar-IQ" dirty="0"/>
          </a:p>
        </p:txBody>
      </p:sp>
      <p:sp>
        <p:nvSpPr>
          <p:cNvPr id="3" name="عنصر نائب للمحتوى 2"/>
          <p:cNvSpPr>
            <a:spLocks noGrp="1"/>
          </p:cNvSpPr>
          <p:nvPr>
            <p:ph idx="1"/>
          </p:nvPr>
        </p:nvSpPr>
        <p:spPr>
          <a:xfrm>
            <a:off x="457200" y="1000108"/>
            <a:ext cx="8229600" cy="2900370"/>
          </a:xfrm>
        </p:spPr>
        <p:txBody>
          <a:bodyPr>
            <a:normAutofit lnSpcReduction="10000"/>
          </a:bodyPr>
          <a:lstStyle/>
          <a:p>
            <a:pPr algn="l" rtl="0"/>
            <a:r>
              <a:rPr lang="en-US" dirty="0" smtClean="0"/>
              <a:t>This block is also aimed at spinal nerves T13, L1 and L2 but is coming at them from a more distal position. </a:t>
            </a:r>
          </a:p>
          <a:p>
            <a:pPr algn="l" rtl="0"/>
            <a:r>
              <a:rPr lang="en-US" dirty="0" smtClean="0"/>
              <a:t>As the nerves traverse caudally, the injection sites are at the tips of L1, L2 and L4.  At each site, 10-20 ml of </a:t>
            </a:r>
            <a:r>
              <a:rPr lang="en-US" dirty="0" err="1" smtClean="0"/>
              <a:t>lidocaine</a:t>
            </a:r>
            <a:r>
              <a:rPr lang="en-US" dirty="0" smtClean="0"/>
              <a:t> is injected.</a:t>
            </a:r>
            <a:endParaRPr lang="ar-IQ" dirty="0"/>
          </a:p>
        </p:txBody>
      </p:sp>
      <p:pic>
        <p:nvPicPr>
          <p:cNvPr id="5122" name="Picture 2" descr="https://open.lib.umn.edu/app/uploads/sites/208/2019/10/both-paravertebral-blocks-300x237.png"/>
          <p:cNvPicPr>
            <a:picLocks noChangeAspect="1" noChangeArrowheads="1"/>
          </p:cNvPicPr>
          <p:nvPr/>
        </p:nvPicPr>
        <p:blipFill>
          <a:blip r:embed="rId2"/>
          <a:srcRect/>
          <a:stretch>
            <a:fillRect/>
          </a:stretch>
        </p:blipFill>
        <p:spPr bwMode="auto">
          <a:xfrm>
            <a:off x="5010575" y="3929066"/>
            <a:ext cx="3490495" cy="2757492"/>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t>Local anesthetics </a:t>
            </a:r>
            <a:endParaRPr lang="ar-IQ" dirty="0"/>
          </a:p>
        </p:txBody>
      </p:sp>
      <p:sp>
        <p:nvSpPr>
          <p:cNvPr id="3" name="عنصر نائب للمحتوى 2"/>
          <p:cNvSpPr>
            <a:spLocks noGrp="1"/>
          </p:cNvSpPr>
          <p:nvPr>
            <p:ph idx="1"/>
          </p:nvPr>
        </p:nvSpPr>
        <p:spPr>
          <a:xfrm>
            <a:off x="457200" y="1285860"/>
            <a:ext cx="8229600" cy="5286412"/>
          </a:xfrm>
        </p:spPr>
        <p:txBody>
          <a:bodyPr>
            <a:normAutofit fontScale="70000" lnSpcReduction="20000"/>
          </a:bodyPr>
          <a:lstStyle/>
          <a:p>
            <a:pPr algn="l" rtl="0"/>
            <a:r>
              <a:rPr lang="en-US" dirty="0" smtClean="0"/>
              <a:t>Chemical structure</a:t>
            </a:r>
          </a:p>
          <a:p>
            <a:pPr algn="l" rtl="0"/>
            <a:r>
              <a:rPr lang="en-US" dirty="0" smtClean="0"/>
              <a:t>Clinically useful local anesthetic drugs are composed of a </a:t>
            </a:r>
            <a:r>
              <a:rPr lang="en-US" dirty="0" err="1" smtClean="0"/>
              <a:t>lipophilic</a:t>
            </a:r>
            <a:r>
              <a:rPr lang="en-US" dirty="0" smtClean="0"/>
              <a:t>, benzene ring with different substitutions (aromatic ring) and a hydrophilic amine group (tertiary or quaternary amine), which are linked through an intermediate chain, either an ester or an amide</a:t>
            </a:r>
            <a:r>
              <a:rPr lang="ar-IQ" dirty="0" smtClean="0"/>
              <a:t>.</a:t>
            </a:r>
            <a:endParaRPr lang="en-US" dirty="0" smtClean="0"/>
          </a:p>
          <a:p>
            <a:pPr rtl="0">
              <a:buNone/>
            </a:pPr>
            <a:r>
              <a:rPr lang="ar-IQ" dirty="0" smtClean="0"/>
              <a:t>تتكون عقاقير التخدير الموضعية المفيدة </a:t>
            </a:r>
            <a:r>
              <a:rPr lang="ar-IQ" dirty="0" err="1" smtClean="0"/>
              <a:t>سريريًا</a:t>
            </a:r>
            <a:r>
              <a:rPr lang="ar-IQ" dirty="0" smtClean="0"/>
              <a:t> من حلقة بنزين محبة للدهون مع بدائل مختلفة (حلقة عطرية) ومجموعة أمين محبة للماء (أمين ثلاثي أو رباعي) ، والتي ترتبط من خلال سلسلة وسيطة ، إما </a:t>
            </a:r>
            <a:r>
              <a:rPr lang="ar-IQ" dirty="0" err="1" smtClean="0"/>
              <a:t>إستر</a:t>
            </a:r>
            <a:r>
              <a:rPr lang="ar-IQ" dirty="0" smtClean="0"/>
              <a:t> أو أميد.</a:t>
            </a:r>
            <a:endParaRPr lang="en-US" dirty="0" smtClean="0"/>
          </a:p>
          <a:p>
            <a:pPr algn="l" rtl="0"/>
            <a:r>
              <a:rPr lang="en-US" dirty="0" smtClean="0"/>
              <a:t>Depending on the type of link, local anesthetics are classified as amino‐esters, hydrolyzed by plasma </a:t>
            </a:r>
            <a:r>
              <a:rPr lang="en-US" dirty="0" err="1" smtClean="0"/>
              <a:t>cholinesterases</a:t>
            </a:r>
            <a:r>
              <a:rPr lang="en-US" dirty="0" smtClean="0"/>
              <a:t>, or </a:t>
            </a:r>
            <a:r>
              <a:rPr lang="en-US" dirty="0" err="1" smtClean="0"/>
              <a:t>aminoamides</a:t>
            </a:r>
            <a:r>
              <a:rPr lang="en-US" dirty="0" smtClean="0"/>
              <a:t>, metabolized by the liver.</a:t>
            </a:r>
          </a:p>
          <a:p>
            <a:pPr algn="l" rtl="0"/>
            <a:endParaRPr lang="en-US" dirty="0" smtClean="0"/>
          </a:p>
          <a:p>
            <a:pPr algn="l" rtl="0"/>
            <a:r>
              <a:rPr lang="en-US" dirty="0" smtClean="0"/>
              <a:t>The physicochemical properties influencing local anesthetic activity include molecular weight, </a:t>
            </a:r>
            <a:r>
              <a:rPr lang="en-US" dirty="0" err="1" smtClean="0"/>
              <a:t>pKa</a:t>
            </a:r>
            <a:r>
              <a:rPr lang="en-US" dirty="0" smtClean="0"/>
              <a:t>, lipid solubility, and degree of protein binding</a:t>
            </a:r>
            <a:endParaRPr lang="ar-IQ"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lstStyle/>
          <a:p>
            <a:endParaRPr lang="ar-IQ" dirty="0"/>
          </a:p>
        </p:txBody>
      </p:sp>
      <p:pic>
        <p:nvPicPr>
          <p:cNvPr id="40963" name="Picture 3"/>
          <p:cNvPicPr>
            <a:picLocks noChangeAspect="1" noChangeArrowheads="1"/>
          </p:cNvPicPr>
          <p:nvPr/>
        </p:nvPicPr>
        <p:blipFill>
          <a:blip r:embed="rId2"/>
          <a:srcRect l="8272" t="20703" r="14861" b="22656"/>
          <a:stretch>
            <a:fillRect/>
          </a:stretch>
        </p:blipFill>
        <p:spPr bwMode="auto">
          <a:xfrm>
            <a:off x="142876" y="428604"/>
            <a:ext cx="8858280" cy="578647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lstStyle/>
          <a:p>
            <a:endParaRPr lang="ar-IQ"/>
          </a:p>
        </p:txBody>
      </p:sp>
      <p:pic>
        <p:nvPicPr>
          <p:cNvPr id="4" name="صورة 3"/>
          <p:cNvPicPr/>
          <p:nvPr/>
        </p:nvPicPr>
        <p:blipFill>
          <a:blip r:embed="rId2"/>
          <a:srcRect l="13845" t="20986" r="10922" b="9633"/>
          <a:stretch>
            <a:fillRect/>
          </a:stretch>
        </p:blipFill>
        <p:spPr bwMode="auto">
          <a:xfrm>
            <a:off x="0" y="71439"/>
            <a:ext cx="9144000" cy="664370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t>The ideal of local anesthetic drug</a:t>
            </a:r>
            <a:endParaRPr lang="ar-IQ" dirty="0"/>
          </a:p>
        </p:txBody>
      </p:sp>
      <p:sp>
        <p:nvSpPr>
          <p:cNvPr id="3" name="عنصر نائب للمحتوى 2"/>
          <p:cNvSpPr>
            <a:spLocks noGrp="1"/>
          </p:cNvSpPr>
          <p:nvPr>
            <p:ph idx="1"/>
          </p:nvPr>
        </p:nvSpPr>
        <p:spPr>
          <a:xfrm>
            <a:off x="457200" y="1214422"/>
            <a:ext cx="8229600" cy="5429288"/>
          </a:xfrm>
        </p:spPr>
        <p:txBody>
          <a:bodyPr>
            <a:normAutofit lnSpcReduction="10000"/>
          </a:bodyPr>
          <a:lstStyle/>
          <a:p>
            <a:pPr algn="l" rtl="0"/>
            <a:r>
              <a:rPr lang="en-US" dirty="0" smtClean="0"/>
              <a:t>Non irritant </a:t>
            </a:r>
          </a:p>
          <a:p>
            <a:pPr algn="l" rtl="0"/>
            <a:r>
              <a:rPr lang="en-US" dirty="0" smtClean="0"/>
              <a:t>Non allergic reaction </a:t>
            </a:r>
          </a:p>
          <a:p>
            <a:pPr algn="l" rtl="0"/>
            <a:r>
              <a:rPr lang="en-US" dirty="0" smtClean="0"/>
              <a:t>No systemic toxicity</a:t>
            </a:r>
          </a:p>
          <a:p>
            <a:pPr algn="l" rtl="0"/>
            <a:r>
              <a:rPr lang="en-US" dirty="0" smtClean="0"/>
              <a:t>Rapid onset of action </a:t>
            </a:r>
          </a:p>
          <a:p>
            <a:pPr algn="l" rtl="0"/>
            <a:r>
              <a:rPr lang="en-US" dirty="0" smtClean="0"/>
              <a:t>Sufficient duration of action </a:t>
            </a:r>
          </a:p>
          <a:p>
            <a:pPr algn="l" rtl="0"/>
            <a:r>
              <a:rPr lang="en-US" dirty="0" smtClean="0"/>
              <a:t>Potent </a:t>
            </a:r>
          </a:p>
          <a:p>
            <a:pPr algn="l" rtl="0"/>
            <a:r>
              <a:rPr lang="en-US" dirty="0" smtClean="0"/>
              <a:t>Stable in solutions</a:t>
            </a:r>
          </a:p>
          <a:p>
            <a:pPr algn="l" rtl="0"/>
            <a:r>
              <a:rPr lang="en-US" dirty="0" smtClean="0"/>
              <a:t>Not interfering with healing of tissue </a:t>
            </a:r>
          </a:p>
          <a:p>
            <a:pPr algn="l" rtl="0"/>
            <a:r>
              <a:rPr lang="en-US" dirty="0" smtClean="0"/>
              <a:t>Have a vasoconstrictor action</a:t>
            </a:r>
          </a:p>
          <a:p>
            <a:pPr algn="l" rtl="0"/>
            <a:r>
              <a:rPr lang="en-US" dirty="0" smtClean="0"/>
              <a:t>Not expensive    </a:t>
            </a:r>
            <a:endParaRPr lang="ar-IQ"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285720" y="285728"/>
            <a:ext cx="6186502" cy="939784"/>
          </a:xfrm>
        </p:spPr>
        <p:txBody>
          <a:bodyPr>
            <a:normAutofit fontScale="90000"/>
          </a:bodyPr>
          <a:lstStyle/>
          <a:p>
            <a:r>
              <a:rPr lang="en-US" dirty="0"/>
              <a:t>Purpose of local anesthesia </a:t>
            </a:r>
            <a:endParaRPr lang="ar-IQ" dirty="0"/>
          </a:p>
        </p:txBody>
      </p:sp>
      <p:sp>
        <p:nvSpPr>
          <p:cNvPr id="3" name="عنصر نائب للمحتوى 2"/>
          <p:cNvSpPr>
            <a:spLocks noGrp="1"/>
          </p:cNvSpPr>
          <p:nvPr>
            <p:ph idx="1"/>
          </p:nvPr>
        </p:nvSpPr>
        <p:spPr/>
        <p:txBody>
          <a:bodyPr>
            <a:normAutofit fontScale="92500" lnSpcReduction="20000"/>
          </a:bodyPr>
          <a:lstStyle/>
          <a:p>
            <a:pPr lvl="0" algn="l" rtl="0"/>
            <a:r>
              <a:rPr lang="en-US" dirty="0"/>
              <a:t>The use of a local anesthetic is essential if surgery is to be performed in a conscious patient and the pain associated with trauma and inflammation is to be relieved</a:t>
            </a:r>
            <a:r>
              <a:rPr lang="ar-IQ" dirty="0"/>
              <a:t>.</a:t>
            </a:r>
            <a:endParaRPr lang="en-US" dirty="0"/>
          </a:p>
          <a:p>
            <a:pPr lvl="0" algn="l" rtl="0"/>
            <a:r>
              <a:rPr lang="en-US" dirty="0"/>
              <a:t>The use of a local anesthetic technique before surgery may also benefit patients by avoiding general anesthesia or reducing the amount of required general anesthetics</a:t>
            </a:r>
            <a:r>
              <a:rPr lang="ar-IQ" dirty="0"/>
              <a:t>.</a:t>
            </a:r>
            <a:endParaRPr lang="en-US" dirty="0"/>
          </a:p>
          <a:p>
            <a:pPr lvl="0" algn="l" rtl="0"/>
            <a:r>
              <a:rPr lang="en-US" dirty="0"/>
              <a:t>Sustained analgesia into the recovery period is a great benefit to patients when a local anesthetic with a longer anesthetic effect is used</a:t>
            </a:r>
            <a:r>
              <a:rPr lang="ar-IQ" dirty="0"/>
              <a:t>.</a:t>
            </a:r>
            <a:endParaRPr lang="en-US" dirty="0"/>
          </a:p>
          <a:p>
            <a:pPr algn="l" rtl="0"/>
            <a:endParaRPr lang="ar-IQ"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pPr algn="l" rtl="0"/>
            <a:r>
              <a:rPr lang="en-US" sz="3600" b="1" dirty="0"/>
              <a:t>Classification of loco‐regional </a:t>
            </a:r>
            <a:r>
              <a:rPr lang="en-US" sz="3600" b="1" dirty="0" smtClean="0"/>
              <a:t>anesthesia</a:t>
            </a:r>
            <a:endParaRPr lang="ar-IQ" sz="3600" dirty="0"/>
          </a:p>
        </p:txBody>
      </p:sp>
      <p:sp>
        <p:nvSpPr>
          <p:cNvPr id="3" name="عنصر نائب للمحتوى 2"/>
          <p:cNvSpPr>
            <a:spLocks noGrp="1"/>
          </p:cNvSpPr>
          <p:nvPr>
            <p:ph idx="1"/>
          </p:nvPr>
        </p:nvSpPr>
        <p:spPr>
          <a:xfrm>
            <a:off x="457200" y="1357298"/>
            <a:ext cx="8229600" cy="5143536"/>
          </a:xfrm>
        </p:spPr>
        <p:txBody>
          <a:bodyPr>
            <a:normAutofit fontScale="77500" lnSpcReduction="20000"/>
          </a:bodyPr>
          <a:lstStyle/>
          <a:p>
            <a:pPr marL="514350" indent="-514350" algn="l" rtl="0">
              <a:buAutoNum type="arabicPeriod"/>
            </a:pPr>
            <a:r>
              <a:rPr lang="en-US" b="1" dirty="0" smtClean="0"/>
              <a:t>Topical </a:t>
            </a:r>
            <a:r>
              <a:rPr lang="en-US" b="1" dirty="0"/>
              <a:t>or </a:t>
            </a:r>
            <a:r>
              <a:rPr lang="en-US" b="1" dirty="0" smtClean="0"/>
              <a:t>surface anesthesia</a:t>
            </a:r>
          </a:p>
          <a:p>
            <a:pPr marL="514350" indent="-514350" algn="l" rtl="0">
              <a:buNone/>
            </a:pPr>
            <a:r>
              <a:rPr lang="en-US" dirty="0"/>
              <a:t>the transmission of sensory information can be blocked before it starts at the site of a superficial injury</a:t>
            </a:r>
            <a:r>
              <a:rPr lang="ar-IQ" dirty="0" smtClean="0"/>
              <a:t>.</a:t>
            </a:r>
            <a:endParaRPr lang="en-US" dirty="0" smtClean="0"/>
          </a:p>
          <a:p>
            <a:pPr marL="514350" indent="-514350" algn="l" rtl="0">
              <a:buNone/>
            </a:pPr>
            <a:r>
              <a:rPr lang="en-US" dirty="0"/>
              <a:t>Unfortunately, </a:t>
            </a:r>
            <a:r>
              <a:rPr lang="en-US" i="1" dirty="0"/>
              <a:t>most local anesthetics are not readily absorbed across the skin surface, </a:t>
            </a:r>
            <a:r>
              <a:rPr lang="en-US" dirty="0"/>
              <a:t>and special formulations are needed for them to be used in this way</a:t>
            </a:r>
            <a:r>
              <a:rPr lang="en-US" dirty="0" smtClean="0"/>
              <a:t>.</a:t>
            </a:r>
          </a:p>
          <a:p>
            <a:pPr marL="514350" indent="-514350" algn="l" rtl="0">
              <a:buNone/>
            </a:pPr>
            <a:r>
              <a:rPr lang="en-US" dirty="0"/>
              <a:t>mixtures of local anesthetics comprised of </a:t>
            </a:r>
            <a:r>
              <a:rPr lang="en-US" i="1" dirty="0"/>
              <a:t>2.5% </a:t>
            </a:r>
            <a:r>
              <a:rPr lang="en-US" i="1" dirty="0" err="1"/>
              <a:t>lidocaine</a:t>
            </a:r>
            <a:r>
              <a:rPr lang="en-US" i="1" dirty="0"/>
              <a:t> and 2.5% </a:t>
            </a:r>
            <a:r>
              <a:rPr lang="en-US" i="1" dirty="0" err="1"/>
              <a:t>prilocaine</a:t>
            </a:r>
            <a:r>
              <a:rPr lang="en-US" i="1" dirty="0"/>
              <a:t> formulated as a cream</a:t>
            </a:r>
            <a:r>
              <a:rPr lang="en-US" dirty="0"/>
              <a:t> have been used to decrease pain for a variety of dermal procedures in people and has been studied in cats minimize pain associated with jugular puncture</a:t>
            </a:r>
            <a:r>
              <a:rPr lang="en-US" dirty="0" smtClean="0"/>
              <a:t>.</a:t>
            </a:r>
          </a:p>
          <a:p>
            <a:pPr algn="l" rtl="0"/>
            <a:r>
              <a:rPr lang="en-US" dirty="0"/>
              <a:t>These creams are indicated for dermal anesthesia and have been reported to be useful for preventing pain associated </a:t>
            </a:r>
            <a:r>
              <a:rPr lang="en-US" b="1" dirty="0"/>
              <a:t>with </a:t>
            </a:r>
            <a:r>
              <a:rPr lang="en-US" b="1" dirty="0" err="1"/>
              <a:t>percutaneous</a:t>
            </a:r>
            <a:r>
              <a:rPr lang="en-US" b="1" dirty="0"/>
              <a:t> intravenous catheter placement, blood sampling, and superficial skin closure in people</a:t>
            </a:r>
            <a:r>
              <a:rPr lang="en-US" dirty="0"/>
              <a:t>.</a:t>
            </a:r>
          </a:p>
          <a:p>
            <a:pPr algn="l" rtl="0"/>
            <a:endParaRPr lang="en-US" dirty="0"/>
          </a:p>
          <a:p>
            <a:pPr marL="514350" indent="-514350" algn="l" rtl="0">
              <a:buNone/>
            </a:pPr>
            <a:endParaRPr lang="en-US" dirty="0"/>
          </a:p>
          <a:p>
            <a:pPr marL="514350" indent="-514350" algn="l" rtl="0">
              <a:buNone/>
            </a:pPr>
            <a:endParaRPr lang="ar-IQ"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5257808" cy="582594"/>
          </a:xfrm>
        </p:spPr>
        <p:txBody>
          <a:bodyPr>
            <a:normAutofit/>
          </a:bodyPr>
          <a:lstStyle/>
          <a:p>
            <a:pPr marL="514350" indent="-514350" rtl="0"/>
            <a:r>
              <a:rPr lang="en-US" sz="2800" b="1" dirty="0" smtClean="0"/>
              <a:t>1. Topical or surface anesthesia</a:t>
            </a:r>
          </a:p>
        </p:txBody>
      </p:sp>
      <p:sp>
        <p:nvSpPr>
          <p:cNvPr id="3" name="عنصر نائب للمحتوى 2"/>
          <p:cNvSpPr>
            <a:spLocks noGrp="1"/>
          </p:cNvSpPr>
          <p:nvPr>
            <p:ph idx="1"/>
          </p:nvPr>
        </p:nvSpPr>
        <p:spPr>
          <a:xfrm>
            <a:off x="457200" y="1071546"/>
            <a:ext cx="8229600" cy="5572164"/>
          </a:xfrm>
        </p:spPr>
        <p:txBody>
          <a:bodyPr>
            <a:normAutofit/>
          </a:bodyPr>
          <a:lstStyle/>
          <a:p>
            <a:pPr algn="l" rtl="0">
              <a:buNone/>
            </a:pPr>
            <a:r>
              <a:rPr lang="en-US" dirty="0"/>
              <a:t>When used according to directions, the cream is applied to the skin and covered with an occlusive dressing to facilitate absorption of the local anesthetics. Local anesthetic efficacy is achieved after approximately 60 min and lasts for up to 2 </a:t>
            </a:r>
            <a:r>
              <a:rPr lang="en-US" dirty="0" smtClean="0"/>
              <a:t>h</a:t>
            </a:r>
          </a:p>
          <a:p>
            <a:pPr algn="l" rtl="0">
              <a:buNone/>
            </a:pPr>
            <a:r>
              <a:rPr lang="en-US" dirty="0"/>
              <a:t>Clinical trials in people have demonstrated that </a:t>
            </a:r>
            <a:r>
              <a:rPr lang="en-US" dirty="0" err="1"/>
              <a:t>lidocaine</a:t>
            </a:r>
            <a:r>
              <a:rPr lang="en-US" dirty="0"/>
              <a:t> patches placed near the site of incision can produce prolonged dynamic pain control and reduce the amount of systemic </a:t>
            </a:r>
            <a:r>
              <a:rPr lang="en-US" dirty="0" err="1"/>
              <a:t>opioids</a:t>
            </a:r>
            <a:r>
              <a:rPr lang="en-US" dirty="0"/>
              <a:t> required for postoperative analgesia</a:t>
            </a:r>
          </a:p>
          <a:p>
            <a:pPr algn="l" rtl="0">
              <a:buNone/>
            </a:pPr>
            <a:endParaRPr lang="en-US" dirty="0"/>
          </a:p>
          <a:p>
            <a:pPr algn="l" rtl="0"/>
            <a:endParaRPr lang="ar-IQ"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4900618" cy="654032"/>
          </a:xfrm>
        </p:spPr>
        <p:txBody>
          <a:bodyPr>
            <a:normAutofit/>
          </a:bodyPr>
          <a:lstStyle/>
          <a:p>
            <a:pPr algn="l" rtl="0"/>
            <a:r>
              <a:rPr lang="en-US" sz="3200" b="1" dirty="0" smtClean="0"/>
              <a:t>2. Infiltration anesthesia</a:t>
            </a:r>
            <a:endParaRPr lang="ar-IQ" sz="3200" dirty="0"/>
          </a:p>
        </p:txBody>
      </p:sp>
      <p:sp>
        <p:nvSpPr>
          <p:cNvPr id="3" name="عنصر نائب للمحتوى 2"/>
          <p:cNvSpPr>
            <a:spLocks noGrp="1"/>
          </p:cNvSpPr>
          <p:nvPr>
            <p:ph idx="1"/>
          </p:nvPr>
        </p:nvSpPr>
        <p:spPr>
          <a:xfrm>
            <a:off x="457200" y="1071546"/>
            <a:ext cx="8229600" cy="5572164"/>
          </a:xfrm>
        </p:spPr>
        <p:txBody>
          <a:bodyPr/>
          <a:lstStyle/>
          <a:p>
            <a:pPr algn="l" rtl="0">
              <a:buNone/>
            </a:pPr>
            <a:r>
              <a:rPr lang="en-US" dirty="0"/>
              <a:t>Infiltration anesthesia involves the injection of local anesthetic solution into and around the planned surgical field, not specifically targeted near any particular nerve or nervous system structure.</a:t>
            </a:r>
          </a:p>
          <a:p>
            <a:pPr algn="l" rtl="0">
              <a:buNone/>
            </a:pPr>
            <a:r>
              <a:rPr lang="en-US" dirty="0"/>
              <a:t>Many use the term local anesthesia as a synonym for infiltration anesthesia, although strictly speaking topical anesthesia would also be a form of local anesthesia</a:t>
            </a:r>
            <a:r>
              <a:rPr lang="ar-IQ" dirty="0"/>
              <a:t>.</a:t>
            </a:r>
            <a:endParaRPr lang="en-US" dirty="0"/>
          </a:p>
          <a:p>
            <a:pPr algn="l" rtl="0">
              <a:buNone/>
            </a:pPr>
            <a:endParaRPr lang="ar-IQ"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5186370" cy="582594"/>
          </a:xfrm>
        </p:spPr>
        <p:txBody>
          <a:bodyPr>
            <a:noAutofit/>
          </a:bodyPr>
          <a:lstStyle/>
          <a:p>
            <a:r>
              <a:rPr lang="en-US" sz="3200" b="1" dirty="0" smtClean="0"/>
              <a:t>2. Infiltration anesthesia</a:t>
            </a:r>
            <a:endParaRPr lang="ar-IQ" sz="3200" dirty="0"/>
          </a:p>
        </p:txBody>
      </p:sp>
      <p:sp>
        <p:nvSpPr>
          <p:cNvPr id="3" name="عنصر نائب للمحتوى 2"/>
          <p:cNvSpPr>
            <a:spLocks noGrp="1"/>
          </p:cNvSpPr>
          <p:nvPr>
            <p:ph idx="1"/>
          </p:nvPr>
        </p:nvSpPr>
        <p:spPr>
          <a:xfrm>
            <a:off x="0" y="928671"/>
            <a:ext cx="8715436" cy="3143272"/>
          </a:xfrm>
        </p:spPr>
        <p:txBody>
          <a:bodyPr>
            <a:normAutofit fontScale="92500" lnSpcReduction="10000"/>
          </a:bodyPr>
          <a:lstStyle/>
          <a:p>
            <a:pPr algn="l" rtl="0">
              <a:buNone/>
            </a:pPr>
            <a:r>
              <a:rPr lang="en-US" dirty="0"/>
              <a:t>Several studies have reported incision infiltration in dogs and </a:t>
            </a:r>
            <a:r>
              <a:rPr lang="en-US" dirty="0" smtClean="0"/>
              <a:t>cats. </a:t>
            </a:r>
            <a:r>
              <a:rPr lang="en-US" dirty="0"/>
              <a:t>Development and use of wound infusion catheters have taken this technique a step further, allowing the continuous or intermittent delivery of local anesthetics into tissues surrounding surgical wounds without the need for repeated needle penetration for injection of analgesic drugs</a:t>
            </a:r>
          </a:p>
          <a:p>
            <a:pPr algn="l" rtl="0">
              <a:buNone/>
            </a:pPr>
            <a:endParaRPr lang="ar-IQ" dirty="0"/>
          </a:p>
        </p:txBody>
      </p:sp>
      <p:pic>
        <p:nvPicPr>
          <p:cNvPr id="1026" name="Picture 2"/>
          <p:cNvPicPr>
            <a:picLocks noChangeAspect="1" noChangeArrowheads="1"/>
          </p:cNvPicPr>
          <p:nvPr/>
        </p:nvPicPr>
        <p:blipFill>
          <a:blip r:embed="rId2"/>
          <a:srcRect/>
          <a:stretch>
            <a:fillRect/>
          </a:stretch>
        </p:blipFill>
        <p:spPr bwMode="auto">
          <a:xfrm>
            <a:off x="76203" y="3929066"/>
            <a:ext cx="4924425" cy="1323975"/>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a:srcRect/>
          <a:stretch>
            <a:fillRect/>
          </a:stretch>
        </p:blipFill>
        <p:spPr bwMode="auto">
          <a:xfrm>
            <a:off x="76203" y="5348311"/>
            <a:ext cx="4924425" cy="1438275"/>
          </a:xfrm>
          <a:prstGeom prst="rect">
            <a:avLst/>
          </a:prstGeom>
          <a:noFill/>
          <a:ln w="9525">
            <a:noFill/>
            <a:miter lim="800000"/>
            <a:headEnd/>
            <a:tailEnd/>
          </a:ln>
          <a:effectLst/>
        </p:spPr>
      </p:pic>
      <p:pic>
        <p:nvPicPr>
          <p:cNvPr id="1028" name="Picture 4"/>
          <p:cNvPicPr>
            <a:picLocks noChangeAspect="1" noChangeArrowheads="1"/>
          </p:cNvPicPr>
          <p:nvPr/>
        </p:nvPicPr>
        <p:blipFill>
          <a:blip r:embed="rId4"/>
          <a:srcRect/>
          <a:stretch>
            <a:fillRect/>
          </a:stretch>
        </p:blipFill>
        <p:spPr bwMode="auto">
          <a:xfrm>
            <a:off x="5072066" y="3848533"/>
            <a:ext cx="3929058" cy="300949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57176" y="60324"/>
            <a:ext cx="8229600" cy="654032"/>
          </a:xfrm>
        </p:spPr>
        <p:txBody>
          <a:bodyPr>
            <a:noAutofit/>
          </a:bodyPr>
          <a:lstStyle/>
          <a:p>
            <a:pPr lvl="0" algn="l" rtl="0"/>
            <a:r>
              <a:rPr lang="en-US" sz="3200" b="1" dirty="0" smtClean="0"/>
              <a:t>3. Regional </a:t>
            </a:r>
            <a:r>
              <a:rPr lang="en-US" sz="3200" b="1" dirty="0"/>
              <a:t>or nerve (plexus) block </a:t>
            </a:r>
            <a:r>
              <a:rPr lang="en-US" sz="3200" b="1" dirty="0" smtClean="0"/>
              <a:t>anesthesia</a:t>
            </a:r>
            <a:endParaRPr lang="ar-IQ" sz="3200" dirty="0"/>
          </a:p>
        </p:txBody>
      </p:sp>
      <p:sp>
        <p:nvSpPr>
          <p:cNvPr id="3" name="عنصر نائب للمحتوى 2"/>
          <p:cNvSpPr>
            <a:spLocks noGrp="1"/>
          </p:cNvSpPr>
          <p:nvPr>
            <p:ph idx="1"/>
          </p:nvPr>
        </p:nvSpPr>
        <p:spPr>
          <a:xfrm>
            <a:off x="214282" y="785794"/>
            <a:ext cx="8472518" cy="5786478"/>
          </a:xfrm>
        </p:spPr>
        <p:txBody>
          <a:bodyPr/>
          <a:lstStyle/>
          <a:p>
            <a:pPr algn="l" rtl="0">
              <a:buNone/>
            </a:pPr>
            <a:r>
              <a:rPr lang="en-US" dirty="0"/>
              <a:t>Regional anesthesia refers to the injection of a local anesthetic solution adjacent to a peripheral nerve to temporarily block conduction and therefore sensory afferent and/or motor efferent activity in the anatomic region innervated by the nerve(s).</a:t>
            </a:r>
          </a:p>
          <a:p>
            <a:pPr algn="l" rtl="0">
              <a:buNone/>
            </a:pPr>
            <a:r>
              <a:rPr lang="en-US" dirty="0"/>
              <a:t>These techniques are commonly used to provide intra‐ and postoperative analgesia in many parts of the body, including the head, limbs, and trunk</a:t>
            </a:r>
            <a:endParaRPr lang="ar-IQ"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4329114" cy="654032"/>
          </a:xfrm>
        </p:spPr>
        <p:txBody>
          <a:bodyPr>
            <a:normAutofit/>
          </a:bodyPr>
          <a:lstStyle/>
          <a:p>
            <a:pPr lvl="0" algn="l" rtl="0"/>
            <a:r>
              <a:rPr lang="en-US" sz="3200" b="1" dirty="0" smtClean="0"/>
              <a:t>4. </a:t>
            </a:r>
            <a:r>
              <a:rPr lang="en-US" sz="3200" b="1" dirty="0" err="1" smtClean="0"/>
              <a:t>Neuraxial</a:t>
            </a:r>
            <a:r>
              <a:rPr lang="en-US" sz="3200" b="1" dirty="0" smtClean="0"/>
              <a:t> anesthesia</a:t>
            </a:r>
            <a:endParaRPr lang="ar-IQ" sz="3200" dirty="0"/>
          </a:p>
        </p:txBody>
      </p:sp>
      <p:sp>
        <p:nvSpPr>
          <p:cNvPr id="3" name="عنصر نائب للمحتوى 2"/>
          <p:cNvSpPr>
            <a:spLocks noGrp="1"/>
          </p:cNvSpPr>
          <p:nvPr>
            <p:ph idx="1"/>
          </p:nvPr>
        </p:nvSpPr>
        <p:spPr>
          <a:xfrm>
            <a:off x="214282" y="857232"/>
            <a:ext cx="8472518" cy="5929330"/>
          </a:xfrm>
        </p:spPr>
        <p:txBody>
          <a:bodyPr/>
          <a:lstStyle/>
          <a:p>
            <a:pPr algn="l" rtl="0">
              <a:buNone/>
            </a:pPr>
            <a:r>
              <a:rPr lang="en-US" dirty="0"/>
              <a:t>The administration of agents with anesthetic and/or analgesic properties via epidural or spinal routes can be effective at relieving pain </a:t>
            </a:r>
            <a:endParaRPr lang="en-US" dirty="0" smtClean="0"/>
          </a:p>
          <a:p>
            <a:pPr algn="l" rtl="0">
              <a:buNone/>
            </a:pPr>
            <a:r>
              <a:rPr lang="en-US" dirty="0"/>
              <a:t>Epidural anesthesia refers to the administration of drugs (usually a local anesthetic solution) into the epidural </a:t>
            </a:r>
            <a:r>
              <a:rPr lang="en-US" dirty="0" smtClean="0"/>
              <a:t>space</a:t>
            </a:r>
            <a:r>
              <a:rPr lang="en-US" dirty="0"/>
              <a:t>, whereas the administration of a drug into the subarachnoid space is known as spinal, subarachnoid, or </a:t>
            </a:r>
            <a:r>
              <a:rPr lang="en-US" dirty="0" err="1"/>
              <a:t>intrathecal</a:t>
            </a:r>
            <a:r>
              <a:rPr lang="en-US" dirty="0"/>
              <a:t> anesthesia. </a:t>
            </a:r>
            <a:r>
              <a:rPr lang="en-US" dirty="0" err="1"/>
              <a:t>Opioids</a:t>
            </a:r>
            <a:r>
              <a:rPr lang="en-US" dirty="0"/>
              <a:t> and other classes of analgesic agents can be administered by this route</a:t>
            </a:r>
          </a:p>
          <a:p>
            <a:pPr algn="l" rtl="0">
              <a:buNone/>
            </a:pPr>
            <a:endParaRPr lang="ar-IQ"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2071</TotalTime>
  <Words>1877</Words>
  <Application>Microsoft Office PowerPoint</Application>
  <PresentationFormat>عرض على الشاشة (3:4)‏</PresentationFormat>
  <Paragraphs>105</Paragraphs>
  <Slides>28</Slides>
  <Notes>0</Notes>
  <HiddenSlides>0</HiddenSlides>
  <MMClips>0</MMClips>
  <ScaleCrop>false</ScaleCrop>
  <HeadingPairs>
    <vt:vector size="4" baseType="variant">
      <vt:variant>
        <vt:lpstr>سمة</vt:lpstr>
      </vt:variant>
      <vt:variant>
        <vt:i4>1</vt:i4>
      </vt:variant>
      <vt:variant>
        <vt:lpstr>عناوين الشرائح</vt:lpstr>
      </vt:variant>
      <vt:variant>
        <vt:i4>28</vt:i4>
      </vt:variant>
    </vt:vector>
  </HeadingPairs>
  <TitlesOfParts>
    <vt:vector size="29" baseType="lpstr">
      <vt:lpstr>سمة Office</vt:lpstr>
      <vt:lpstr>Local Anesthetic and Analgesic Techniques</vt:lpstr>
      <vt:lpstr>الشريحة 2</vt:lpstr>
      <vt:lpstr>Purpose of local anesthesia </vt:lpstr>
      <vt:lpstr>Classification of loco‐regional anesthesia</vt:lpstr>
      <vt:lpstr>1. Topical or surface anesthesia</vt:lpstr>
      <vt:lpstr>2. Infiltration anesthesia</vt:lpstr>
      <vt:lpstr>2. Infiltration anesthesia</vt:lpstr>
      <vt:lpstr>3. Regional or nerve (plexus) block anesthesia</vt:lpstr>
      <vt:lpstr>4. Neuraxial anesthesia</vt:lpstr>
      <vt:lpstr>4. Neuraxial anesthesia</vt:lpstr>
      <vt:lpstr>5. Intra‐articular analgesia</vt:lpstr>
      <vt:lpstr>Intra‐articular analgesia</vt:lpstr>
      <vt:lpstr>Intra‐articular analgesia</vt:lpstr>
      <vt:lpstr>الشريحة 14</vt:lpstr>
      <vt:lpstr>6. Intravenous regional anesthesia (IVRA)</vt:lpstr>
      <vt:lpstr>6. Intravenous regional anesthesia (IVRA)</vt:lpstr>
      <vt:lpstr>7. Thoracic blocks</vt:lpstr>
      <vt:lpstr>الشريحة 18</vt:lpstr>
      <vt:lpstr>The common Types of blocks</vt:lpstr>
      <vt:lpstr>Line block</vt:lpstr>
      <vt:lpstr>Inverted L block</vt:lpstr>
      <vt:lpstr>Proximal paravertebral block</vt:lpstr>
      <vt:lpstr>الشريحة 23</vt:lpstr>
      <vt:lpstr>Distal paravertebral block</vt:lpstr>
      <vt:lpstr>Local anesthetics </vt:lpstr>
      <vt:lpstr>الشريحة 26</vt:lpstr>
      <vt:lpstr>الشريحة 27</vt:lpstr>
      <vt:lpstr>The ideal of local anesthetic drug</vt:lpstr>
    </vt:vector>
  </TitlesOfParts>
  <Company>By DR.Ahmed Saker 2o1O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Local Anesthetic and Analgesic Techniques</dc:title>
  <dc:creator>dell</dc:creator>
  <cp:lastModifiedBy>dell</cp:lastModifiedBy>
  <cp:revision>101</cp:revision>
  <dcterms:created xsi:type="dcterms:W3CDTF">2021-05-11T02:01:28Z</dcterms:created>
  <dcterms:modified xsi:type="dcterms:W3CDTF">2022-03-05T23:48:39Z</dcterms:modified>
</cp:coreProperties>
</file>